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8DE"/>
    <a:srgbClr val="451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A91FF-504F-404B-B992-681DD7EA4228}" v="2526" dt="2022-04-14T16:01:07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44" d="100"/>
          <a:sy n="44" d="100"/>
        </p:scale>
        <p:origin x="-84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6871B5B-7FB6-1B30-D4BD-6CE7F09A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1FC234-0E4A-CBFE-30E9-740417D5C239}"/>
              </a:ext>
            </a:extLst>
          </p:cNvPr>
          <p:cNvSpPr txBox="1"/>
          <p:nvPr/>
        </p:nvSpPr>
        <p:spPr>
          <a:xfrm>
            <a:off x="622126" y="778702"/>
            <a:ext cx="718993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cap="all" dirty="0">
                <a:solidFill>
                  <a:srgbClr val="FF0000"/>
                </a:solidFill>
                <a:latin typeface="Arial"/>
              </a:rPr>
              <a:t>МОТИВАЦІЙНИЙ ЛИСТ </a:t>
            </a:r>
            <a:endParaRPr lang="ru-RU" sz="4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400" b="1" cap="all" dirty="0">
                <a:solidFill>
                  <a:srgbClr val="FF0000"/>
                </a:solidFill>
                <a:latin typeface="Arial"/>
              </a:rPr>
              <a:t>ПРИ </a:t>
            </a:r>
            <a:r>
              <a:rPr lang="en-US" sz="4400" b="1" cap="all" dirty="0" smtClean="0">
                <a:solidFill>
                  <a:srgbClr val="FF0000"/>
                </a:solidFill>
                <a:latin typeface="Arial"/>
              </a:rPr>
              <a:t>ВСТУПІ</a:t>
            </a:r>
            <a:r>
              <a:rPr lang="uk-UA" sz="4400" b="1" cap="all" dirty="0" smtClean="0">
                <a:solidFill>
                  <a:srgbClr val="FF0000"/>
                </a:solidFill>
                <a:latin typeface="Arial"/>
              </a:rPr>
              <a:t>- </a:t>
            </a:r>
            <a:r>
              <a:rPr lang="uk-UA" sz="4400" b="1" cap="all" dirty="0" smtClean="0">
                <a:solidFill>
                  <a:srgbClr val="FF0000"/>
                </a:solidFill>
                <a:latin typeface="Arial"/>
              </a:rPr>
              <a:t>2024</a:t>
            </a:r>
            <a:endParaRPr lang="ru-RU" sz="4400" dirty="0">
              <a:ea typeface="Calibri"/>
              <a:cs typeface="Calibri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14C26DA2-3372-26DB-78A2-77528FA5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8317729" y="2080706"/>
            <a:ext cx="2993720" cy="2993720"/>
          </a:xfrm>
          <a:prstGeom prst="rect">
            <a:avLst/>
          </a:prstGeom>
        </p:spPr>
      </p:pic>
      <p:pic>
        <p:nvPicPr>
          <p:cNvPr id="6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DE594EF-00EF-CD6D-700B-5EE6BBC4E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690" y="3924692"/>
            <a:ext cx="3500372" cy="26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4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C36E3A-D5EA-3943-D540-7A51DDA75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225EA4-9956-ED23-9A3D-BC25032E0D11}"/>
              </a:ext>
            </a:extLst>
          </p:cNvPr>
          <p:cNvSpPr txBox="1"/>
          <p:nvPr/>
        </p:nvSpPr>
        <p:spPr>
          <a:xfrm>
            <a:off x="483269" y="112294"/>
            <a:ext cx="8568489" cy="6631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Вимоги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мотиваційного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листа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ru-RU" b="1">
              <a:solidFill>
                <a:srgbClr val="FF0000"/>
              </a:solidFill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зміст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повинен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бути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лаконічним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тільки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важливі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деталі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факти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цифри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чітка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структура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спростить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прочитання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листа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спрощення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читання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бажано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розбивати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текст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абзаци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кожен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з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яких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має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містити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певну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конкретну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інформацію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неприпустимість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емоцій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Лист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не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повинен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мати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емоційного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відтінку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але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стриманість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розважливість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серйозність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практичність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—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обов’язкові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простота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у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викладі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яка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дасть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адресату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можливість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швидко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зрозуміти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зміст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прочитаного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неприпустима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наявність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орфографічних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і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стилістичних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помилок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.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</p:txBody>
      </p:sp>
      <p:pic>
        <p:nvPicPr>
          <p:cNvPr id="2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1639692-0F92-3A35-AD62-1AD81A80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180" y="991710"/>
            <a:ext cx="2420132" cy="1596938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E2B0BAD-62D6-565B-D3A7-FBBD11368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380" y="4279790"/>
            <a:ext cx="2421047" cy="15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73F7459-D681-F23C-F479-CA0DDF5E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0E999B-614C-AFE9-C7F7-F34DBDC19155}"/>
              </a:ext>
            </a:extLst>
          </p:cNvPr>
          <p:cNvSpPr txBox="1"/>
          <p:nvPr/>
        </p:nvSpPr>
        <p:spPr>
          <a:xfrm>
            <a:off x="361167" y="110647"/>
            <a:ext cx="11657555" cy="7004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err="1">
                <a:solidFill>
                  <a:srgbClr val="FF0000"/>
                </a:solidFill>
                <a:latin typeface="FuturaBookC"/>
              </a:rPr>
              <a:t>Структура</a:t>
            </a:r>
            <a:r>
              <a:rPr lang="en-US" sz="2200" b="1" i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FuturaBookC"/>
              </a:rPr>
              <a:t>листа</a:t>
            </a:r>
            <a:r>
              <a:rPr lang="en-US" sz="2200" b="1" i="1" dirty="0">
                <a:solidFill>
                  <a:srgbClr val="FF0000"/>
                </a:solidFill>
                <a:latin typeface="FuturaBookC"/>
              </a:rPr>
              <a:t>:</a:t>
            </a:r>
            <a:r>
              <a:rPr lang="en-US" sz="2200" i="1" dirty="0">
                <a:latin typeface="FuturaBookC"/>
              </a:rPr>
              <a:t/>
            </a:r>
            <a:br>
              <a:rPr lang="en-US" sz="2200" i="1" dirty="0">
                <a:latin typeface="FuturaBookC"/>
              </a:rPr>
            </a:b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Вступна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частина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: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обов’язково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привітайтеся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залиште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свої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контактні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дані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у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зверненні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краще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вкажіть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ім’я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людини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яка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буде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читати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твого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листа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Це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додасть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Вам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переваг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</a:t>
            </a:r>
            <a:endParaRPr lang="en-US" sz="2000" i="1" dirty="0">
              <a:solidFill>
                <a:srgbClr val="451BDE"/>
              </a:solidFill>
              <a:latin typeface="FuturaBookC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Основна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частина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: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endParaRPr lang="en-US" sz="200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Часто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пропонують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відповісти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деякі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питання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: </a:t>
            </a:r>
            <a:endParaRPr lang="en-US" sz="2000">
              <a:solidFill>
                <a:srgbClr val="451BDE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спонукало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обрати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певний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навчальний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заклад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?</a:t>
            </a:r>
            <a:endParaRPr lang="en-US" sz="2000">
              <a:solidFill>
                <a:srgbClr val="451BDE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чому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саме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повинні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отримати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шанс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навчання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?</a:t>
            </a:r>
            <a:endParaRPr lang="en-US" sz="2000">
              <a:solidFill>
                <a:srgbClr val="451BDE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привабило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обраній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професії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?</a:t>
            </a:r>
            <a:endParaRPr lang="en-US" sz="200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Розкажіть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себе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своє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бажання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отримати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омріяну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освіту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Доведіть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саме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потрібен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вишу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Сконцентруйтеся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власних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амбіціях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бажаннях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Ваше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завдання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сформувати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перше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позитивне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враження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щоб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зарахували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Покажіть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отримає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виш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якщо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все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ж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таки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потрапите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у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список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"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щасливчиків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"?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Поясніть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чому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це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важливо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для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Заключна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частина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: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подякуйте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який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було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витрачено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прочитання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вашого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мотиваційного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листа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а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також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можливість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майбутньої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особистої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зустрічі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FuturaBookC"/>
            </a:endParaRPr>
          </a:p>
        </p:txBody>
      </p:sp>
      <p:pic>
        <p:nvPicPr>
          <p:cNvPr id="4" name="Рисунок 4" descr="Изображение выглядит как текст, ноутбук,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645C2897-932C-8E7C-08AB-7C948E5F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902" y="1500449"/>
            <a:ext cx="3268771" cy="20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B717CA-D14E-87A7-1A95-54B18B633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CA0F9F-7440-5598-73B5-3AF6FB683715}"/>
              </a:ext>
            </a:extLst>
          </p:cNvPr>
          <p:cNvSpPr txBox="1"/>
          <p:nvPr/>
        </p:nvSpPr>
        <p:spPr>
          <a:xfrm>
            <a:off x="227707" y="329256"/>
            <a:ext cx="11626239" cy="6826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FuturaBookC"/>
              </a:rPr>
              <a:t>Покроковий</a:t>
            </a:r>
            <a:r>
              <a:rPr lang="en-US" sz="2400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uturaBookC"/>
              </a:rPr>
              <a:t>алгоритм</a:t>
            </a:r>
            <a:r>
              <a:rPr lang="en-US" sz="2400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uturaBookC"/>
              </a:rPr>
              <a:t>написання</a:t>
            </a:r>
            <a:endParaRPr lang="en-US" sz="2400" b="1" dirty="0">
              <a:solidFill>
                <a:srgbClr val="FF0000"/>
              </a:solidFill>
              <a:latin typeface="FuturaBookC"/>
            </a:endParaRPr>
          </a:p>
          <a:p>
            <a:pPr algn="ctr">
              <a:lnSpc>
                <a:spcPct val="150000"/>
              </a:lnSpc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FuturaBookC"/>
              </a:rPr>
              <a:t>Вивчіть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вимоги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до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листа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на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сайті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університету</a:t>
            </a:r>
            <a:r>
              <a:rPr lang="en-US" b="1" dirty="0">
                <a:solidFill>
                  <a:srgbClr val="4318DE"/>
                </a:solidFill>
                <a:latin typeface="FuturaBookC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318DE"/>
                </a:solidFill>
                <a:latin typeface="FuturaBookC"/>
              </a:rPr>
              <a:t>Часто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університети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самі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вирішують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які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формальності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необхідно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врахувати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складанні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листа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ігноруйте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їх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це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в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ваших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інтересах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FuturaBookC"/>
              </a:rPr>
              <a:t>2.Хваліть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себе</a:t>
            </a:r>
            <a:endParaRPr lang="en-US" b="1">
              <a:solidFill>
                <a:srgbClr val="FF0000"/>
              </a:solidFill>
              <a:latin typeface="FuturaBookC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318DE"/>
                </a:solidFill>
                <a:latin typeface="FuturaBookC"/>
              </a:rPr>
              <a:t>Ваша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мета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–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переконати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приймальну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комісію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в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тому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саме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той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найцінніший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студент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серед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сотень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надсилають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свої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кандидатури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в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день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Есе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повинно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бути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поверхневим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намагайтеся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прибріхувати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більше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деталей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і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конкретики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FuturaBookC"/>
              </a:rPr>
              <a:t>3.Проявляйте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креативність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в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міру</a:t>
            </a:r>
            <a:endParaRPr lang="en-US" b="1">
              <a:solidFill>
                <a:srgbClr val="FF0000"/>
              </a:solidFill>
              <a:latin typeface="FuturaBookC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варто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 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прикрашати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листа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стилями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квітами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картинками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Будьте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лаконічні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обережні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з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гумором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FuturaBookC"/>
              </a:rPr>
              <a:t>4.Вступ і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висновок</a:t>
            </a:r>
            <a:endParaRPr lang="en-US" b="1">
              <a:solidFill>
                <a:srgbClr val="FF0000"/>
              </a:solidFill>
              <a:latin typeface="FuturaBookC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318DE"/>
                </a:solidFill>
                <a:latin typeface="FuturaBookC"/>
              </a:rPr>
              <a:t>Університет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щодня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отримує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сотні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заявок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від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абітурієнтів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і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найчастіше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прочитання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одного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есе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є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більше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5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хвилин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Введення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і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висновок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–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це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запам’ятається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найбільше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Зробіть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них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акцент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щоб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 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саме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ваш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лист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запам'ятався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!</a:t>
            </a:r>
            <a:endParaRPr lang="en-US" b="1" dirty="0">
              <a:solidFill>
                <a:srgbClr val="FF0000"/>
              </a:solidFill>
              <a:latin typeface="FuturaBookC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4318DE"/>
              </a:solidFill>
              <a:latin typeface="FuturaBookC"/>
            </a:endParaRPr>
          </a:p>
        </p:txBody>
      </p:sp>
    </p:spTree>
    <p:extLst>
      <p:ext uri="{BB962C8B-B14F-4D97-AF65-F5344CB8AC3E}">
        <p14:creationId xmlns:p14="http://schemas.microsoft.com/office/powerpoint/2010/main" val="32927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EA543E-1B2D-9F4A-808D-6DA6F7CEC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FDE24-64F8-63AA-3F50-7843D28789F4}"/>
              </a:ext>
            </a:extLst>
          </p:cNvPr>
          <p:cNvSpPr txBox="1"/>
          <p:nvPr/>
        </p:nvSpPr>
        <p:spPr>
          <a:xfrm>
            <a:off x="3440482" y="110647"/>
            <a:ext cx="53110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Три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помилки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яких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слід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уникнути</a:t>
            </a:r>
            <a:endParaRPr lang="en-US" sz="2400" b="1" dirty="0">
              <a:solidFill>
                <a:srgbClr val="FF0000"/>
              </a:solidFill>
              <a:latin typeface="Gotham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45184C-EA08-38AB-891A-EA8F1AB2BCA6}"/>
              </a:ext>
            </a:extLst>
          </p:cNvPr>
          <p:cNvSpPr txBox="1"/>
          <p:nvPr/>
        </p:nvSpPr>
        <p:spPr>
          <a:xfrm>
            <a:off x="141963" y="643003"/>
            <a:ext cx="11845445" cy="1429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Помилка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№ 1.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Відсутність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структури</a:t>
            </a:r>
            <a:endParaRPr lang="ru-RU">
              <a:solidFill>
                <a:srgbClr val="451BDE"/>
              </a:solidFill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складно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назвати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творчою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роботою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є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чіткі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вимоги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слід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дотримуватися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Тут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потрібні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великі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описи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художнє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різнобарв’я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689742-AE44-0E1C-E3D8-82B8D1E9D627}"/>
              </a:ext>
            </a:extLst>
          </p:cNvPr>
          <p:cNvSpPr txBox="1"/>
          <p:nvPr/>
        </p:nvSpPr>
        <p:spPr>
          <a:xfrm>
            <a:off x="141962" y="2073058"/>
            <a:ext cx="11845445" cy="4661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Помилка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№ 2.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Шаблонні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описи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себе</a:t>
            </a:r>
            <a:endParaRPr lang="en-US" sz="2000" b="1" dirty="0">
              <a:solidFill>
                <a:srgbClr val="451BDE"/>
              </a:solidFill>
              <a:latin typeface="var(--stk-f_family)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Часто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листах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побачити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шаблонні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описи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своєї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особистості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: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креативний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позитивний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командний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гравець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стресостійкий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Але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отримуєш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сотні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таких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лмстів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здається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всі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передруковані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з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інтернету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означає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учень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справді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креативний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говорити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Але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перед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тим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згадувати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характеристику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переконатися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у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двох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речах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По-перше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гляньте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відповідність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опису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можливостям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подаєтеся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Наприклад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прекрасно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учень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—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креативний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але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писати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позицію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студента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фінансової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галузі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пріоритеті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точність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уважність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По-друге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обов’язково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підсильте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свої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риси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прикладом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із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власного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життя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звісно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ж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ніколи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дописувати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собі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якості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є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вашими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сильними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сторонами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Навіть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дуже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хочеться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7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FEC0CF-31F8-3A87-90BF-C4BE01EC1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4590CF-9236-DFD6-7509-71031EECA1BE}"/>
              </a:ext>
            </a:extLst>
          </p:cNvPr>
          <p:cNvSpPr txBox="1"/>
          <p:nvPr/>
        </p:nvSpPr>
        <p:spPr>
          <a:xfrm>
            <a:off x="1645086" y="601249"/>
            <a:ext cx="67306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b="1" cap="al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BCE6FA-2378-E7F4-F2E6-EC62BBFC6BA6}"/>
              </a:ext>
            </a:extLst>
          </p:cNvPr>
          <p:cNvSpPr txBox="1"/>
          <p:nvPr/>
        </p:nvSpPr>
        <p:spPr>
          <a:xfrm>
            <a:off x="590811" y="820455"/>
            <a:ext cx="11010378" cy="4661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Помилка</a:t>
            </a:r>
            <a:r>
              <a:rPr lang="en-US" sz="2000" b="1" dirty="0">
                <a:solidFill>
                  <a:srgbClr val="4318DE"/>
                </a:solidFill>
                <a:latin typeface="var(--stk-f_family)"/>
              </a:rPr>
              <a:t> № 3. </a:t>
            </a: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Нерозуміння</a:t>
            </a:r>
            <a:r>
              <a:rPr lang="en-US" sz="2000" b="1" dirty="0">
                <a:solidFill>
                  <a:srgbClr val="4318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фінальної</a:t>
            </a:r>
            <a:r>
              <a:rPr lang="en-US" sz="2000" b="1" dirty="0">
                <a:solidFill>
                  <a:srgbClr val="4318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мети</a:t>
            </a:r>
            <a:endParaRPr lang="ru-RU">
              <a:solidFill>
                <a:srgbClr val="4318DE"/>
              </a:solidFill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Часто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трапляється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ситуація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хтось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подається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багато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можливостей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одночасно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дуже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впадає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око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Наприклад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людина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просто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хоче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виїхати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кордон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: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неважливо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саме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програма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цьому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посприяє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надіслати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десятки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або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сотню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листів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всі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будуть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провальними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Адже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однозначно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будуть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шаблонними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програватимуть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фоні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листів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людей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із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конкретною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мотивацією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Для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раджу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учням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одразу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подаватися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можливості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збігаються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з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їхніми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інтересами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очі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горять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пишеться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однозначно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легше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Для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завжди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ставити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собі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контрольне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запитання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: я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подаюся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щоб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я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хочу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отримати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Чим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саме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буде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мені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корисна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відповідає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моїм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цілям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Тоді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легко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зрозуміти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свою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унікальність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співвідноситься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з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програмою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FEC0CF-31F8-3A87-90BF-C4BE01EC1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4590CF-9236-DFD6-7509-71031EECA1BE}"/>
              </a:ext>
            </a:extLst>
          </p:cNvPr>
          <p:cNvSpPr txBox="1"/>
          <p:nvPr/>
        </p:nvSpPr>
        <p:spPr>
          <a:xfrm>
            <a:off x="1645086" y="601249"/>
            <a:ext cx="67306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b="1" cap="al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58A5F6-B83C-FCED-724C-9C7A777965A9}"/>
              </a:ext>
            </a:extLst>
          </p:cNvPr>
          <p:cNvSpPr txBox="1"/>
          <p:nvPr/>
        </p:nvSpPr>
        <p:spPr>
          <a:xfrm>
            <a:off x="215030" y="277660"/>
            <a:ext cx="8578240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Мотиваційний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лист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повинен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бути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написано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грамотно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з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дотриманням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чіткої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структури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викладення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інформації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Розмір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1-2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аркуші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: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Формат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сторінки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А4;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Кегль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шрифту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</a:t>
            </a:r>
            <a:r>
              <a:rPr lang="en-US" sz="2400" dirty="0" smtClean="0">
                <a:solidFill>
                  <a:srgbClr val="451BDE"/>
                </a:solidFill>
                <a:latin typeface="Roboto"/>
                <a:ea typeface="Roboto"/>
              </a:rPr>
              <a:t>1</a:t>
            </a:r>
            <a:r>
              <a:rPr lang="uk-UA" sz="2400" dirty="0" smtClean="0">
                <a:solidFill>
                  <a:srgbClr val="451BDE"/>
                </a:solidFill>
                <a:latin typeface="Roboto"/>
                <a:ea typeface="Roboto"/>
              </a:rPr>
              <a:t>4</a:t>
            </a:r>
            <a:r>
              <a:rPr lang="en-US" sz="2400" dirty="0" smtClean="0">
                <a:solidFill>
                  <a:srgbClr val="451BDE"/>
                </a:solidFill>
                <a:latin typeface="Roboto"/>
                <a:ea typeface="Roboto"/>
              </a:rPr>
              <a:t>;</a:t>
            </a:r>
            <a:endParaRPr lang="en-US" sz="2400" dirty="0">
              <a:solidFill>
                <a:srgbClr val="451BDE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Інтервал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між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рядками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1,5.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Що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буде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зайвим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у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листі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Не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потрібно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додавати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: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Фото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,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картинки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,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відео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Часто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використовувати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жарти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в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тексті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Придумувати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креативний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дизайн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Писати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про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себе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в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третій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особі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791AFE1-4173-C471-4FC9-D3B24983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44" y="2208040"/>
            <a:ext cx="3981449" cy="3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FEC0CF-31F8-3A87-90BF-C4BE01EC1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4590CF-9236-DFD6-7509-71031EECA1BE}"/>
              </a:ext>
            </a:extLst>
          </p:cNvPr>
          <p:cNvSpPr txBox="1"/>
          <p:nvPr/>
        </p:nvSpPr>
        <p:spPr>
          <a:xfrm>
            <a:off x="1645086" y="601249"/>
            <a:ext cx="67306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b="1" cap="al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51CDC947-E46C-58C1-E866-95E919C59C93}"/>
              </a:ext>
            </a:extLst>
          </p:cNvPr>
          <p:cNvSpPr txBox="1"/>
          <p:nvPr/>
        </p:nvSpPr>
        <p:spPr>
          <a:xfrm>
            <a:off x="608407" y="1072019"/>
            <a:ext cx="7325638" cy="44558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Пишіть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чесно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унікально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лаконічно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без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“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води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”,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максимально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впевнено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чітко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Не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полінуйтесь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перевірити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переробити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кілька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разів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попросіть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когось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допомогти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відредагувати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Доведіть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його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до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власного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ідеалу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.</a:t>
            </a:r>
            <a:endParaRPr lang="ru-RU" b="1" i="1"/>
          </a:p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Будьте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наполегливі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і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терплячі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, і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тоді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у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вас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все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обов’язково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вийде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2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9872305-AF75-8F4A-573C-E53ED9CC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329" y="1865204"/>
            <a:ext cx="3799561" cy="33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AE834B-831B-2C27-41B1-4AC5BD19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E8E108-B9EB-BE03-6801-ECBFB0778277}"/>
              </a:ext>
            </a:extLst>
          </p:cNvPr>
          <p:cNvSpPr txBox="1"/>
          <p:nvPr/>
        </p:nvSpPr>
        <p:spPr>
          <a:xfrm>
            <a:off x="329853" y="100208"/>
            <a:ext cx="11386156" cy="3244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Arial"/>
                <a:cs typeface="Arial"/>
              </a:rPr>
              <a:t>Мотиваційний</a:t>
            </a:r>
            <a:r>
              <a:rPr lang="en-US" sz="28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–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це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документ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що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складається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і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подається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вступником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до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закладу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вищої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освіти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, у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якому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пояснюються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причини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через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які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вступник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вважає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себе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найкращим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кандидатом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вступу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на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відповідну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навчальну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програму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. </a:t>
            </a:r>
            <a:endParaRPr lang="en-US" sz="2800" b="1" i="1">
              <a:solidFill>
                <a:srgbClr val="4318DE"/>
              </a:solidFill>
              <a:latin typeface="Arial"/>
              <a:ea typeface="Calibri" panose="020F0502020204030204"/>
              <a:cs typeface="Arial"/>
            </a:endParaRPr>
          </a:p>
        </p:txBody>
      </p:sp>
      <p:pic>
        <p:nvPicPr>
          <p:cNvPr id="5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21FE719-FADF-3CC7-704A-24E708F8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3" y="3997015"/>
            <a:ext cx="4256761" cy="238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848C98-BD32-0C18-6FC7-20B21047D231}"/>
              </a:ext>
            </a:extLst>
          </p:cNvPr>
          <p:cNvSpPr txBox="1"/>
          <p:nvPr/>
        </p:nvSpPr>
        <p:spPr>
          <a:xfrm>
            <a:off x="6196210" y="3106455"/>
            <a:ext cx="5331910" cy="33566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Підготовка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такого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листа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вимагає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детального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дослідження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вступником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загального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академічного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середовища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університетута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різних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освітніх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програм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.</a:t>
            </a:r>
            <a:endParaRPr lang="ru-RU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9511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4D3567-DF97-EBF7-FDF3-AC758B0F8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A75766-BBC8-47D1-0A8F-24EE15EC5650}"/>
              </a:ext>
            </a:extLst>
          </p:cNvPr>
          <p:cNvSpPr txBox="1"/>
          <p:nvPr/>
        </p:nvSpPr>
        <p:spPr>
          <a:xfrm>
            <a:off x="538620" y="173277"/>
            <a:ext cx="11125199" cy="32571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mo"/>
              </a:rPr>
              <a:t>Мотиваційний</a:t>
            </a:r>
            <a:r>
              <a:rPr lang="en-US" sz="2800" b="1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o"/>
              </a:rPr>
              <a:t>лист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це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есе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те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чому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конкретна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людина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найкращий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кандидат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для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конкретної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можливості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Його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мета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розповісти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себе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свої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сильні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сторони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дати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краще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уявлення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власну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особистість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Часто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саме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за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ним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відбирають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кандидатів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тому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грамотно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написаний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мотиваційний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досить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сильною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перевагою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</a:t>
            </a:r>
            <a:endParaRPr lang="en-US" sz="2800" dirty="0">
              <a:solidFill>
                <a:srgbClr val="4318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706CC74-A85E-7369-BA2A-C62C4920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35" y="4164362"/>
            <a:ext cx="3703528" cy="25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D74C4F-00A3-2221-3E31-2EA73BB09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7F8051-9541-8038-F200-8F33475C4425}"/>
              </a:ext>
            </a:extLst>
          </p:cNvPr>
          <p:cNvSpPr txBox="1"/>
          <p:nvPr/>
        </p:nvSpPr>
        <p:spPr>
          <a:xfrm>
            <a:off x="413359" y="4651331"/>
            <a:ext cx="11313090" cy="1964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4318DE"/>
                </a:solidFill>
                <a:latin typeface="Arimo"/>
              </a:rPr>
              <a:t>В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деяких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ситуаціях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ці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будуть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відігравати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вирішальну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роль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</a:t>
            </a:r>
            <a:endParaRPr lang="en-US" sz="2800">
              <a:solidFill>
                <a:srgbClr val="4318DE"/>
              </a:solidFill>
              <a:latin typeface="Arimo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4318DE"/>
                </a:solidFill>
                <a:latin typeface="Arimo"/>
              </a:rPr>
              <a:t>Мотиваційний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-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це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шанс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представити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себе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як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вмотивовану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здібну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яскраву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особистість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готову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вступити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вишу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C56769-D750-4424-83D4-999B78C29051}"/>
              </a:ext>
            </a:extLst>
          </p:cNvPr>
          <p:cNvSpPr txBox="1"/>
          <p:nvPr/>
        </p:nvSpPr>
        <p:spPr>
          <a:xfrm>
            <a:off x="413359" y="225469"/>
            <a:ext cx="11125200" cy="13181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4318DE"/>
                </a:solidFill>
                <a:latin typeface="Arimo"/>
              </a:rPr>
              <a:t>Під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час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вступної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кампанії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закладів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вищої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освіти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у 2022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році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суттєво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підвищиться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роль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мотиваційних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листів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</a:t>
            </a:r>
            <a:endParaRPr lang="ru-RU" sz="2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текст, человек, внутренний, рабочий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D1584DD-5B0A-301D-4843-DFDCA202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88" y="1857151"/>
            <a:ext cx="4538597" cy="25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C90505C-6759-2319-FA0F-9D9158516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914D932-A481-5D5C-8CB2-67A817146C31}"/>
              </a:ext>
            </a:extLst>
          </p:cNvPr>
          <p:cNvSpPr txBox="1"/>
          <p:nvPr/>
        </p:nvSpPr>
        <p:spPr>
          <a:xfrm>
            <a:off x="517743" y="225468"/>
            <a:ext cx="111565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Як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написати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хороший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мотиваційний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вступу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університету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70254A-7139-F5D1-1FB3-1D4CD4766892}"/>
              </a:ext>
            </a:extLst>
          </p:cNvPr>
          <p:cNvSpPr txBox="1"/>
          <p:nvPr/>
        </p:nvSpPr>
        <p:spPr>
          <a:xfrm>
            <a:off x="580373" y="1926920"/>
            <a:ext cx="686635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Пізнайте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себе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написання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хорошого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мотиваційного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листа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потрібно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добре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обміркувати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зрозуміти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самого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себе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зацікавлені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в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цьому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конкретному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коледжі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університеті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освітній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програмі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Запишіть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щонайменше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п’ять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унікальних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рис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здібностей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властивостей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завдяки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яким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виділяєтесь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серед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усіх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інших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Оберіть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лише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збираєтесь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використати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у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своєму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листі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щоб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довести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приймальній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комісії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є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цінним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кандидатом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</a:t>
            </a:r>
            <a:endParaRPr lang="en-US" sz="2400" i="1" dirty="0">
              <a:solidFill>
                <a:srgbClr val="4318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человек, держит, в позе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2E10128-E833-B6A2-7E18-46CFD089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798" y="2424748"/>
            <a:ext cx="3787035" cy="31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F58A151-8DE9-ED53-A5DB-44C57D6ED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18647D-C700-5EFB-E74D-38C0FF87A1FE}"/>
              </a:ext>
            </a:extLst>
          </p:cNvPr>
          <p:cNvSpPr txBox="1"/>
          <p:nvPr/>
        </p:nvSpPr>
        <p:spPr>
          <a:xfrm>
            <a:off x="601250" y="726509"/>
            <a:ext cx="591645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Дослідіть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предмет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Оберіть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університет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 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факультет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вступу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претендуєте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Дослідіть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їх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якомога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глибше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Дізнайтеся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деталі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такі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місія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бачення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девіз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університету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(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факультету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)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або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навіть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результати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навчання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яких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повинні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досягнути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отримання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освітнього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ступеня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пройдете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довгий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шлях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коли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почнете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складати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мотиваційний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Чим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конкретнішими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більш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орієнтованими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деталі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будете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у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своєму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тим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краще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 </a:t>
            </a:r>
            <a:endParaRPr lang="en-US" sz="2400" i="1" dirty="0">
              <a:solidFill>
                <a:srgbClr val="451B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здание, дерево, внешний, крас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6315745-5E56-95A6-5534-DBB12E3FC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784" y="590469"/>
            <a:ext cx="4319391" cy="2712569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здание, кирпич, стар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79F775A-4B59-F265-8779-29AC8564F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291" y="4183693"/>
            <a:ext cx="4319391" cy="21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>
            <a:extLst>
              <a:ext uri="{FF2B5EF4-FFF2-40B4-BE49-F238E27FC236}">
                <a16:creationId xmlns="" xmlns:a16="http://schemas.microsoft.com/office/drawing/2014/main" id="{ADAE7C42-F9CD-ED39-B25D-80729DF38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7D7888-2FD2-DD38-970A-537308629579}"/>
              </a:ext>
            </a:extLst>
          </p:cNvPr>
          <p:cNvSpPr txBox="1"/>
          <p:nvPr/>
        </p:nvSpPr>
        <p:spPr>
          <a:xfrm>
            <a:off x="663880" y="924838"/>
            <a:ext cx="4966569" cy="5018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3.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Зробіть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перший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варіант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Це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важлива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частина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процесу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оформлення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вашого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У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деяких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випадках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потрібно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приблизно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3-4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чернетки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щоб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написати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мотиваційний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У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кожному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варіанті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слід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почати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із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запису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основних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ідей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роботи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над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окремими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розділами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</a:t>
            </a:r>
            <a:endParaRPr lang="en-US" sz="2400" i="1" dirty="0">
              <a:solidFill>
                <a:srgbClr val="451B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9AE1DBD-4FE9-88DD-DCE6-1D5C4585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15" y="521984"/>
            <a:ext cx="4894937" cy="32670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2594DD9E-A51C-D8DE-48AE-7FFA9FB31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634" y="4373046"/>
            <a:ext cx="4893500" cy="19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7C8B30-7845-2F36-3263-C31DC1E9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D2904E-59F2-4F08-CEA6-7996DCB2A7F4}"/>
              </a:ext>
            </a:extLst>
          </p:cNvPr>
          <p:cNvSpPr txBox="1"/>
          <p:nvPr/>
        </p:nvSpPr>
        <p:spPr>
          <a:xfrm>
            <a:off x="413359" y="131523"/>
            <a:ext cx="6041720" cy="61266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Перечитайте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і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перевірте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відповіли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усі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важливі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запитання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Хто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звертаєтесь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дізналися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університет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хочете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навчатися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в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університеті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робить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вас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найкращим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кандидатом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можна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прийняти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Підсумуйте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саме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кваліфікація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життєвий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досвід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особисті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якості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підготували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вас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навчання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в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університеті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</a:t>
            </a:r>
            <a:endParaRPr lang="en-US" sz="2400" i="1" dirty="0">
              <a:solidFill>
                <a:srgbClr val="4318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человек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8DEE82A3-877C-1936-D535-BA1C7A117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2" r="11005" b="366"/>
          <a:stretch/>
        </p:blipFill>
        <p:spPr>
          <a:xfrm>
            <a:off x="7187851" y="1605466"/>
            <a:ext cx="4340752" cy="36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01090E-1514-CA9E-298A-3F7579F58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3E7F30-6A2D-AFE5-13AF-08A3BFC15D35}"/>
              </a:ext>
            </a:extLst>
          </p:cNvPr>
          <p:cNvSpPr txBox="1"/>
          <p:nvPr/>
        </p:nvSpPr>
        <p:spPr>
          <a:xfrm>
            <a:off x="643003" y="1050100"/>
            <a:ext cx="5665938" cy="44646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5.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Завершіть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endParaRPr lang="en-US" sz="2400" i="1" dirty="0">
              <a:solidFill>
                <a:srgbClr val="451BDE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Переконайтеся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що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ваш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поміщається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одну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сторінку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написаний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правильним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шрифтом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перевірили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правопис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граматику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Дайте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його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прочитати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декільком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людям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ознайомлення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й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коментарів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Це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справді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допомагає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</a:t>
            </a:r>
            <a:endParaRPr lang="en-US" sz="2400" i="1">
              <a:solidFill>
                <a:srgbClr val="451B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текст, ноутбук, компьютер, электрон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4E68107-B54C-5386-3621-FA840C38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70" y="1930967"/>
            <a:ext cx="4987445" cy="33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443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Dell3322</cp:lastModifiedBy>
  <cp:revision>517</cp:revision>
  <dcterms:created xsi:type="dcterms:W3CDTF">2022-04-14T12:59:09Z</dcterms:created>
  <dcterms:modified xsi:type="dcterms:W3CDTF">2024-04-29T07:59:00Z</dcterms:modified>
</cp:coreProperties>
</file>