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312" r:id="rId5"/>
    <p:sldId id="313" r:id="rId6"/>
    <p:sldId id="314" r:id="rId7"/>
    <p:sldId id="317" r:id="rId8"/>
    <p:sldId id="318" r:id="rId9"/>
    <p:sldId id="319" r:id="rId10"/>
    <p:sldId id="320" r:id="rId11"/>
    <p:sldId id="264" r:id="rId12"/>
    <p:sldId id="321" r:id="rId13"/>
    <p:sldId id="322" r:id="rId14"/>
    <p:sldId id="323" r:id="rId15"/>
    <p:sldId id="324" r:id="rId16"/>
    <p:sldId id="325" r:id="rId17"/>
    <p:sldId id="328" r:id="rId18"/>
    <p:sldId id="326" r:id="rId19"/>
    <p:sldId id="32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472" autoAdjust="0"/>
  </p:normalViewPr>
  <p:slideViewPr>
    <p:cSldViewPr>
      <p:cViewPr>
        <p:scale>
          <a:sx n="100" d="100"/>
          <a:sy n="100" d="100"/>
        </p:scale>
        <p:origin x="-89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214282" y="642918"/>
            <a:ext cx="7772400" cy="1857388"/>
          </a:xfrm>
        </p:spPr>
        <p:txBody>
          <a:bodyPr>
            <a:normAutofit/>
          </a:bodyPr>
          <a:lstStyle/>
          <a:p>
            <a:pPr algn="ctr"/>
            <a:r>
              <a:rPr lang="ru-RU" sz="2700" dirty="0" smtClean="0">
                <a:solidFill>
                  <a:srgbClr val="FFFF00"/>
                </a:solidFill>
              </a:rPr>
              <a:t/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МІНІСТЕРСТВО ОСВІТИ І НАУКИ УКРАЇНИ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МІНІСТЕРСТВО ОХОРОНИ ЗДОРОВ’Я УКРАЇНИ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КЗ «ХУСТСЬКИЙ БАЗОВИЙ  МЕДИЧНИЙ  ФАХОВИЙ  КОЛЕДЖ» ЗАКАРПАТСЬКОЇ  ОБЛАСНОЇ  РАДИ</a:t>
            </a:r>
            <a:endParaRPr lang="uk-UA" sz="2200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357430"/>
            <a:ext cx="8001056" cy="3786214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Методичний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тиждень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предметної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циклової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комісії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викладачів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професійно-практичної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підготовки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вузьких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спеціальностей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хірургії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 </a:t>
            </a:r>
          </a:p>
          <a:p>
            <a:pPr algn="ctr"/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31.03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04.04.2025р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Тематика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тижня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«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Хронічні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ускладнення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цукрового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діабету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їх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профілактика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26" name="AutoShape 2" descr="image1"/>
          <p:cNvSpPr>
            <a:spLocks noChangeArrowheads="1"/>
          </p:cNvSpPr>
          <p:nvPr/>
        </p:nvSpPr>
        <p:spPr bwMode="auto">
          <a:xfrm>
            <a:off x="7029468" y="0"/>
            <a:ext cx="2114532" cy="1928826"/>
          </a:xfrm>
          <a:custGeom>
            <a:avLst/>
            <a:gdLst>
              <a:gd name="T0" fmla="*/ 0 w 5037333"/>
              <a:gd name="T1" fmla="*/ 0 h 4864575"/>
              <a:gd name="T2" fmla="*/ 5037333 w 5037333"/>
              <a:gd name="T3" fmla="*/ 0 h 4864575"/>
              <a:gd name="T4" fmla="*/ 5037333 w 5037333"/>
              <a:gd name="T5" fmla="*/ 4864575 h 4864575"/>
              <a:gd name="T6" fmla="*/ 0 w 5037333"/>
              <a:gd name="T7" fmla="*/ 4864575 h 4864575"/>
              <a:gd name="T8" fmla="*/ 0 w 5037333"/>
              <a:gd name="T9" fmla="*/ 0 h 4864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37333" h="4864575">
                <a:moveTo>
                  <a:pt x="0" y="0"/>
                </a:moveTo>
                <a:lnTo>
                  <a:pt x="5037333" y="0"/>
                </a:lnTo>
                <a:lnTo>
                  <a:pt x="5037333" y="4864575"/>
                </a:lnTo>
                <a:lnTo>
                  <a:pt x="0" y="486457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роль медичної сестри в організації та здійсненні </a:t>
            </a:r>
            <a:r>
              <a:rPr lang="uk-UA" sz="2800" dirty="0" err="1" smtClean="0"/>
              <a:t>медсестринського</a:t>
            </a:r>
            <a:r>
              <a:rPr lang="uk-UA" sz="2800" dirty="0" smtClean="0"/>
              <a:t> процесу</a:t>
            </a:r>
            <a:endParaRPr lang="uk-UA" sz="2800" dirty="0"/>
          </a:p>
        </p:txBody>
      </p:sp>
      <p:pic>
        <p:nvPicPr>
          <p:cNvPr id="7170" name="Picture 2" descr="C:\Users\User\Desktop\Цикл 2025\IMG_3018_Nik_Dx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46553" y="1600200"/>
            <a:ext cx="665089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571480"/>
            <a:ext cx="8501122" cy="285752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071786"/>
            <a:ext cx="8229600" cy="378621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endParaRPr lang="ru-RU" sz="2800" dirty="0" smtClean="0"/>
          </a:p>
          <a:p>
            <a:r>
              <a:rPr lang="ru-RU" sz="2400" dirty="0" err="1" smtClean="0"/>
              <a:t>Презентації</a:t>
            </a:r>
            <a:r>
              <a:rPr lang="ru-RU" sz="2400" dirty="0" smtClean="0"/>
              <a:t>  </a:t>
            </a:r>
            <a:r>
              <a:rPr lang="ru-RU" sz="2400" dirty="0" err="1" smtClean="0"/>
              <a:t>підготували</a:t>
            </a:r>
            <a:r>
              <a:rPr lang="ru-RU" sz="2400" dirty="0" smtClean="0"/>
              <a:t> та  </a:t>
            </a:r>
            <a:r>
              <a:rPr lang="ru-RU" sz="2400" dirty="0" err="1" smtClean="0"/>
              <a:t>проводять</a:t>
            </a:r>
            <a:r>
              <a:rPr lang="ru-RU" sz="2400" dirty="0" smtClean="0"/>
              <a:t> </a:t>
            </a:r>
            <a:r>
              <a:rPr lang="ru-RU" sz="2400" dirty="0" err="1" smtClean="0"/>
              <a:t>студенти</a:t>
            </a:r>
            <a:r>
              <a:rPr lang="ru-RU" sz="2400" dirty="0" smtClean="0"/>
              <a:t>- </a:t>
            </a:r>
            <a:r>
              <a:rPr lang="ru-RU" sz="2400" dirty="0" err="1" smtClean="0"/>
              <a:t>гуртківці</a:t>
            </a:r>
            <a:r>
              <a:rPr lang="ru-RU" sz="2400" dirty="0" smtClean="0"/>
              <a:t> 41 </a:t>
            </a:r>
            <a:r>
              <a:rPr lang="ru-RU" sz="2400" dirty="0" err="1" smtClean="0"/>
              <a:t>групи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відділення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Лікувальна</a:t>
            </a:r>
            <a:r>
              <a:rPr lang="ru-RU" sz="2400" dirty="0" smtClean="0"/>
              <a:t> справа </a:t>
            </a:r>
          </a:p>
          <a:p>
            <a:r>
              <a:rPr lang="ru-RU" sz="2400" dirty="0" err="1" smtClean="0"/>
              <a:t>Джус</a:t>
            </a:r>
            <a:r>
              <a:rPr lang="ru-RU" sz="2400" dirty="0" smtClean="0"/>
              <a:t> </a:t>
            </a:r>
            <a:r>
              <a:rPr lang="ru-RU" sz="2400" dirty="0" err="1" smtClean="0"/>
              <a:t>Олександра</a:t>
            </a:r>
            <a:r>
              <a:rPr lang="ru-RU" sz="2400" dirty="0" smtClean="0"/>
              <a:t>, </a:t>
            </a:r>
            <a:r>
              <a:rPr lang="ru-RU" sz="2400" dirty="0" err="1" smtClean="0"/>
              <a:t>Грець</a:t>
            </a:r>
            <a:r>
              <a:rPr lang="ru-RU" sz="2400" dirty="0" smtClean="0"/>
              <a:t> </a:t>
            </a:r>
            <a:r>
              <a:rPr lang="ru-RU" sz="2400" dirty="0" err="1" smtClean="0"/>
              <a:t>Микола</a:t>
            </a:r>
            <a:r>
              <a:rPr lang="ru-RU" sz="2400" dirty="0" smtClean="0"/>
              <a:t>, </a:t>
            </a:r>
            <a:r>
              <a:rPr lang="ru-RU" sz="2400" dirty="0" err="1" smtClean="0"/>
              <a:t>Штефко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Вікторія</a:t>
            </a:r>
            <a:r>
              <a:rPr lang="ru-RU" sz="2400" dirty="0" smtClean="0"/>
              <a:t>, </a:t>
            </a:r>
            <a:r>
              <a:rPr lang="ru-RU" sz="2400" dirty="0" err="1" smtClean="0"/>
              <a:t>Черепко</a:t>
            </a:r>
            <a:r>
              <a:rPr lang="ru-RU" sz="2400" dirty="0" smtClean="0"/>
              <a:t> </a:t>
            </a:r>
            <a:r>
              <a:rPr lang="ru-RU" sz="2400" dirty="0" err="1" smtClean="0"/>
              <a:t>Сніжана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dirty="0" smtClean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428604"/>
            <a:ext cx="8597225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02.04.2025Р.</a:t>
            </a:r>
            <a:b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Студентська конференція </a:t>
            </a:r>
            <a:endParaRPr lang="uk-UA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uk-U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МУЛЬТИМЕДІЙНИХ ПРЕЗЕНТАЦІЙ	 </a:t>
            </a:r>
          </a:p>
          <a:p>
            <a:pPr algn="ctr"/>
            <a:r>
              <a:rPr lang="uk-U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тему:</a:t>
            </a:r>
          </a:p>
          <a:p>
            <a:pPr algn="ctr"/>
            <a:r>
              <a:rPr lang="uk-U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“Хронічні</a:t>
            </a:r>
            <a:r>
              <a:rPr lang="uk-U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ускладнення </a:t>
            </a:r>
            <a:r>
              <a:rPr lang="uk-U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цукрового</a:t>
            </a:r>
          </a:p>
          <a:p>
            <a:pPr algn="ctr"/>
            <a:r>
              <a:rPr lang="uk-U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діабету та їх </a:t>
            </a:r>
            <a:r>
              <a:rPr lang="uk-UA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профілактика”</a:t>
            </a:r>
            <a:endParaRPr lang="uk-U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ВІДКРИВАЄ КОНФЕРЕНЦІЮ СТУДЕНТКА 41 ГРУПИ ГОЛЯК ВАНЕССА</a:t>
            </a:r>
            <a:endParaRPr lang="uk-UA" sz="3200" dirty="0"/>
          </a:p>
        </p:txBody>
      </p:sp>
      <p:pic>
        <p:nvPicPr>
          <p:cNvPr id="8194" name="Picture 2" descr="C:\Users\User\Desktop\Цикл 2025\IMG_3022_Nik_Dx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39592" y="1600200"/>
            <a:ext cx="7064815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dirty="0" smtClean="0"/>
              <a:t>ПРЕЗЕНТАЦІЮ НА ТЕМУ : ДІАБЕТИЧНА СТОПА ПРЕДСТАВЛЯЄ СТУДЕНТКА 41 ГРУПИ ОЛЕКСАНДРА ДЖУС</a:t>
            </a:r>
            <a:endParaRPr lang="uk-UA" sz="3200" dirty="0"/>
          </a:p>
        </p:txBody>
      </p:sp>
      <p:pic>
        <p:nvPicPr>
          <p:cNvPr id="9218" name="Picture 2" descr="C:\Users\User\Desktop\Цикл 2025\IMG_3024_Nik_Dx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39592" y="1600200"/>
            <a:ext cx="7064815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ПРЕЗЕНТУАЦІЮ ПРОВОДИТЬ СТУДЕНТКА  ДЖУС  ОЛЕКСАНДРА</a:t>
            </a:r>
            <a:endParaRPr lang="uk-UA" sz="3200" dirty="0"/>
          </a:p>
        </p:txBody>
      </p:sp>
      <p:pic>
        <p:nvPicPr>
          <p:cNvPr id="10242" name="Picture 2" descr="C:\Users\User\Desktop\Цикл 2025\IMG_3028_Nik_Dx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39592" y="1600200"/>
            <a:ext cx="7064815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dirty="0" smtClean="0"/>
              <a:t>ГРЕЦЬ  МИКОЛА ПРЕДСТАВЛЯЄ ПРЕЗЕНТАЦІЮ НА ТЕМУ : ДІАБЕТИЧНА НЕФРОПАТІЯ</a:t>
            </a:r>
            <a:endParaRPr lang="uk-UA" sz="3200" dirty="0"/>
          </a:p>
        </p:txBody>
      </p:sp>
      <p:pic>
        <p:nvPicPr>
          <p:cNvPr id="11266" name="Picture 2" descr="C:\Users\User\Desktop\Цикл 2025\IMG_3029_Nik_Dx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39592" y="1600200"/>
            <a:ext cx="7064815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dirty="0" smtClean="0"/>
              <a:t>СТУДЕНТКА  ШТЕФКО ВІКТОРІЯ ПРОВОДИТЬ ПРЕЗЕНТАЦІЮ НА ТЕМУ : ДІАБЕТИЧНА РЕТИНОПАТІЯ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70916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2290" name="Picture 2" descr="C:\Users\User\Desktop\Цикл 2025\IMG_3031_Nik_Dx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757242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dirty="0" smtClean="0"/>
              <a:t>СТУДЕНТКА </a:t>
            </a:r>
            <a:r>
              <a:rPr lang="uk-UA" sz="4000" dirty="0" smtClean="0"/>
              <a:t> </a:t>
            </a:r>
            <a:r>
              <a:rPr lang="uk-UA" sz="4000" dirty="0" err="1" smtClean="0"/>
              <a:t>Черепко</a:t>
            </a:r>
            <a:r>
              <a:rPr lang="uk-UA" sz="3200" dirty="0" smtClean="0"/>
              <a:t> СНІЖАНА ПРЕЗЕНТУЄ СВОЮ РОБОТУ НА ТЕМУ : ДІАБЕТИЧНА НЕЙРОПАТІЯ</a:t>
            </a:r>
            <a:endParaRPr lang="uk-UA" sz="3200" dirty="0"/>
          </a:p>
        </p:txBody>
      </p:sp>
      <p:pic>
        <p:nvPicPr>
          <p:cNvPr id="1026" name="Picture 2" descr="C:\Users\User\Desktop\Цикл 2025\IMG_3033_Nik_Dx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39592" y="1600200"/>
            <a:ext cx="7064815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СТУДЕНТСЬКА КОНФЕРЕНЦІЯ</a:t>
            </a:r>
            <a:endParaRPr lang="uk-UA" dirty="0"/>
          </a:p>
        </p:txBody>
      </p:sp>
      <p:pic>
        <p:nvPicPr>
          <p:cNvPr id="13314" name="Picture 2" descr="C:\Users\User\Desktop\Цикл 2025\IMG_3034_Nik_Dx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39592" y="1600200"/>
            <a:ext cx="7064815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УЧАСНИКИ СТУДЕНТСЬКОЇ КОНФЕРЕНЦІЇ</a:t>
            </a:r>
            <a:endParaRPr lang="uk-UA" dirty="0"/>
          </a:p>
        </p:txBody>
      </p:sp>
      <p:pic>
        <p:nvPicPr>
          <p:cNvPr id="14338" name="Picture 2" descr="C:\Users\User\Desktop\Цикл 2025\IMG_3037_Nik_Dx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39592" y="1600200"/>
            <a:ext cx="7064815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ru-RU" dirty="0" err="1"/>
              <a:t>Актуальність</a:t>
            </a:r>
            <a:r>
              <a:rPr lang="ru-RU" dirty="0"/>
              <a:t>: 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uk-UA" dirty="0" smtClean="0"/>
          </a:p>
          <a:p>
            <a:endParaRPr lang="uk-UA" sz="1400" b="1" dirty="0" smtClean="0"/>
          </a:p>
          <a:p>
            <a:r>
              <a:rPr lang="uk-UA" sz="1400" b="1" dirty="0" smtClean="0"/>
              <a:t>Цукровий діабет </a:t>
            </a:r>
            <a:r>
              <a:rPr lang="uk-UA" sz="1400" b="1" dirty="0" err="1" smtClean="0"/>
              <a:t>–</a:t>
            </a:r>
            <a:r>
              <a:rPr lang="uk-UA" sz="1400" dirty="0" err="1" smtClean="0"/>
              <a:t>хронічне</a:t>
            </a:r>
            <a:r>
              <a:rPr lang="uk-UA" sz="1400" dirty="0" smtClean="0"/>
              <a:t> ендокринне захворювання , зумовлене абсолютною або відносною інсуліновою недостатністю і характеризується порушенням всіх видів обміну речовин, перш за все вуглеводного і проявляється станом гіперглікемії .ЦД </a:t>
            </a:r>
            <a:r>
              <a:rPr lang="uk-UA" sz="1400" dirty="0" err="1" smtClean="0"/>
              <a:t>–найпоширеніше</a:t>
            </a:r>
            <a:r>
              <a:rPr lang="uk-UA" sz="1400" dirty="0" smtClean="0"/>
              <a:t> ендокринне захворювання . Більше 400млн людей по всьому світу  живуть з ЦД та прогнозується, що поширеність зростатиме. За визначенням ВООЗ  ЦД набув статусу неінфекційної епідемії ХХІ століття</a:t>
            </a:r>
          </a:p>
          <a:p>
            <a:r>
              <a:rPr lang="uk-UA" sz="1400" b="1" dirty="0" smtClean="0"/>
              <a:t>Цукровий діабет </a:t>
            </a:r>
            <a:r>
              <a:rPr lang="uk-UA" sz="1400" dirty="0" smtClean="0"/>
              <a:t>увійшов у тріаду захворювань, які найчастіше  є причиною </a:t>
            </a:r>
            <a:r>
              <a:rPr lang="uk-UA" sz="1400" dirty="0" err="1" smtClean="0"/>
              <a:t>інвалідізації</a:t>
            </a:r>
            <a:r>
              <a:rPr lang="uk-UA" sz="1400" dirty="0" smtClean="0"/>
              <a:t> та смертності( атеросклероз, онкологічні захворювання, ЦД), часто призводить до ампутації кінцівок, втрати зору, ниркової недостатності і провокує серцево-судинні захворювання).</a:t>
            </a:r>
          </a:p>
          <a:p>
            <a:r>
              <a:rPr lang="uk-UA" sz="1400" dirty="0" smtClean="0"/>
              <a:t>Небезпечним є те,що половина пацієнтів з ЦД навіть не здогадуються про свою недугу тому, що хвороба протікає </a:t>
            </a:r>
            <a:r>
              <a:rPr lang="uk-UA" sz="1400" dirty="0" err="1" smtClean="0"/>
              <a:t>безсимптомно</a:t>
            </a:r>
            <a:r>
              <a:rPr lang="uk-UA" sz="1400" dirty="0" smtClean="0"/>
              <a:t>.  Деякі пацієнти порівнюють своє захворювання з американськими </a:t>
            </a:r>
            <a:r>
              <a:rPr lang="uk-UA" sz="1400" dirty="0" err="1" smtClean="0"/>
              <a:t>горками</a:t>
            </a:r>
            <a:r>
              <a:rPr lang="uk-UA" sz="1400" dirty="0" smtClean="0"/>
              <a:t>, що ніколи невідомо, що чекає наперед, але треба вселяти в них впевненість у завтрашній день, а завдання держави, громадських організацій, медичних працівників, самих пацієнтів – докласти максимум зусиль до інформування населення про те, що постійний контроль ЦД дозволяє жити повноцінним життям практично не змінюючи його ритму.</a:t>
            </a:r>
          </a:p>
          <a:p>
            <a:pPr marL="0" indent="0">
              <a:buNone/>
            </a:pPr>
            <a:endParaRPr lang="uk-UA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Мета:</a:t>
            </a:r>
            <a:r>
              <a:rPr lang="ru-RU" dirty="0"/>
              <a:t> </a:t>
            </a:r>
          </a:p>
        </p:txBody>
      </p:sp>
      <p:sp>
        <p:nvSpPr>
          <p:cNvPr id="7" name="Объект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endParaRPr lang="ru-RU" dirty="0" smtClean="0"/>
          </a:p>
          <a:p>
            <a:pPr lvl="0"/>
            <a:r>
              <a:rPr lang="uk-UA" dirty="0" smtClean="0"/>
              <a:t> Наголосити на важливості  та актуальності проблеми цукрового діабету, опанувати чинники цукрового діабету і механізми розвитку можливих тяжких ускладнень , планувати профілактичні заходи і знати роль медичних сестер, фельдшерів , акушерок у лікуванні, здійсненню догляду за пацієнтами</a:t>
            </a:r>
            <a:r>
              <a:rPr lang="uk-UA" smtClean="0"/>
              <a:t>, профілактиці . </a:t>
            </a:r>
            <a:endParaRPr lang="uk-UA" dirty="0" smtClean="0"/>
          </a:p>
          <a:p>
            <a:pPr lvl="0"/>
            <a:r>
              <a:rPr lang="uk-UA" dirty="0" smtClean="0"/>
              <a:t>Ознайомити студентів з </a:t>
            </a:r>
            <a:r>
              <a:rPr lang="uk-UA" dirty="0" err="1" smtClean="0"/>
              <a:t>з</a:t>
            </a:r>
            <a:r>
              <a:rPr lang="uk-UA" dirty="0" smtClean="0"/>
              <a:t> клінічними проявами діабету, класифікацією, сучасними методами діагностики та навчанню пацієнтів контролювати  перебіг діабету .</a:t>
            </a:r>
          </a:p>
          <a:p>
            <a:pPr lvl="0"/>
            <a:r>
              <a:rPr lang="uk-UA" dirty="0" smtClean="0"/>
              <a:t>Довести до відома студентів , що максимальне інформування населення про те, що постійний контроль  цукрового діабету( моніторинг рівня глюкози у крові,</a:t>
            </a:r>
            <a:r>
              <a:rPr lang="uk-UA" dirty="0" err="1" smtClean="0"/>
              <a:t>інсулінотерапія</a:t>
            </a:r>
            <a:r>
              <a:rPr lang="uk-UA" dirty="0" smtClean="0"/>
              <a:t> або прийом цукрознижувальних препаратів ,здорова дієта і здоровий образ життя)  дозволяє жити пацієнтам повноцінним життям, практично не змінюючи його ритму,уникнути тяжких ускладнень цукрового діабету, які найчастіше є причиною </a:t>
            </a:r>
            <a:r>
              <a:rPr lang="uk-UA" dirty="0" err="1" smtClean="0"/>
              <a:t>інвалідізації</a:t>
            </a:r>
            <a:r>
              <a:rPr lang="uk-UA" dirty="0" smtClean="0"/>
              <a:t> та смертності(атеросклероз, сліпота, діабетична стопа, ниркова недостатність). 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Розгляд  та обговорення комплексу методичного </a:t>
            </a:r>
            <a:br>
              <a:rPr lang="uk-UA" sz="1800" dirty="0" smtClean="0"/>
            </a:br>
            <a:r>
              <a:rPr lang="uk-UA" sz="1800" dirty="0" smtClean="0"/>
              <a:t>забезпечення теоретичного та практичного занять  з внутрішньої медицини на тему : </a:t>
            </a:r>
            <a:r>
              <a:rPr lang="uk-UA" sz="1800" dirty="0" err="1" smtClean="0"/>
              <a:t>“цукровий</a:t>
            </a:r>
            <a:r>
              <a:rPr lang="uk-UA" sz="1800" dirty="0" smtClean="0"/>
              <a:t> діабет і </a:t>
            </a:r>
            <a:r>
              <a:rPr lang="uk-UA" sz="1800" dirty="0" err="1" smtClean="0"/>
              <a:t>вагітність”</a:t>
            </a:r>
            <a:r>
              <a:rPr lang="uk-UA" sz="1800" dirty="0" smtClean="0"/>
              <a:t>, підготовленого викладачем </a:t>
            </a:r>
            <a:r>
              <a:rPr lang="uk-UA" sz="1800" dirty="0" err="1" smtClean="0"/>
              <a:t>Безручко</a:t>
            </a:r>
            <a:r>
              <a:rPr lang="uk-UA" sz="1800" dirty="0" smtClean="0"/>
              <a:t> О.М.</a:t>
            </a:r>
            <a:endParaRPr lang="uk-UA" sz="1800" dirty="0"/>
          </a:p>
        </p:txBody>
      </p:sp>
      <p:pic>
        <p:nvPicPr>
          <p:cNvPr id="1026" name="Picture 2" descr="C:\Users\User\Desktop\Цикл 2025\IMG_2998_Nik_Dx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428868"/>
            <a:ext cx="6572296" cy="3584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РОЗГЛЯД ПАМ’ЯТКИ “ЩО ПОТРІБНО ЗНАТИ ПРО ЦУКРОВИЙ ДІАБЕТ?”</a:t>
            </a:r>
            <a:endParaRPr lang="uk-UA" sz="3200" dirty="0"/>
          </a:p>
        </p:txBody>
      </p:sp>
      <p:pic>
        <p:nvPicPr>
          <p:cNvPr id="1026" name="Picture 2" descr="C:\Users\User\Desktop\Цикл 2025\IMG_2999_Nik_Dx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5599" y="1600200"/>
            <a:ext cx="6852802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Розгляд пам’ятки “ що потрібно знати про цукровий діабет?”</a:t>
            </a:r>
            <a:endParaRPr lang="uk-UA" sz="2800" dirty="0"/>
          </a:p>
        </p:txBody>
      </p:sp>
      <p:pic>
        <p:nvPicPr>
          <p:cNvPr id="2050" name="Picture 2" descr="C:\Users\User\Desktop\Цикл 2025\IMG_3002_Nik_Dx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20305" y="1600200"/>
            <a:ext cx="6703389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dirty="0" smtClean="0"/>
              <a:t>ТЕМАТИЧНА ВИСТАВКА САНІТАРНИХ ТА ІНФОРМАЦІЙНИХ БЮЛЕТНІВ ПРО УСКЛАДНЕННЯ ЦУКРОВОГО ДІАБЕТУ</a:t>
            </a:r>
            <a:endParaRPr lang="uk-UA" sz="2800" dirty="0"/>
          </a:p>
        </p:txBody>
      </p:sp>
      <p:pic>
        <p:nvPicPr>
          <p:cNvPr id="4098" name="Picture 2" descr="C:\Users\User\Desktop\Цикл 2025\IMG_3015_Nik_Dx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47508" y="1600200"/>
            <a:ext cx="644898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Діабетична стопа  або синдром  діабетичної  стопи</a:t>
            </a:r>
            <a:endParaRPr lang="uk-UA" sz="2800" dirty="0"/>
          </a:p>
        </p:txBody>
      </p:sp>
      <p:pic>
        <p:nvPicPr>
          <p:cNvPr id="5122" name="Picture 2" descr="C:\Users\User\Desktop\Цикл 2025\IMG_3016_Nik_Dx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51807" y="1645602"/>
            <a:ext cx="7240385" cy="4617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Надзвичайно важливим при цукровому діабеті є організація харчування</a:t>
            </a:r>
            <a:endParaRPr lang="uk-UA" sz="2800" dirty="0"/>
          </a:p>
        </p:txBody>
      </p:sp>
      <p:pic>
        <p:nvPicPr>
          <p:cNvPr id="6146" name="Picture 2" descr="C:\Users\User\Desktop\Цикл 2025\IMG_3017_Nik_Dx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64725" y="1600200"/>
            <a:ext cx="6614549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670</TotalTime>
  <Words>489</Words>
  <PresentationFormat>Экран (4:3)</PresentationFormat>
  <Paragraphs>43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 МІНІСТЕРСТВО ОСВІТИ І НАУКИ УКРАЇНИ МІНІСТЕРСТВО ОХОРОНИ ЗДОРОВ’Я УКРАЇНИ КЗ «ХУСТСЬКИЙ БАЗОВИЙ  МЕДИЧНИЙ  ФАХОВИЙ  КОЛЕДЖ» ЗАКАРПАТСЬКОЇ  ОБЛАСНОЇ  РАДИ</vt:lpstr>
      <vt:lpstr>Актуальність: </vt:lpstr>
      <vt:lpstr>Мета: </vt:lpstr>
      <vt:lpstr>   Розгляд  та обговорення комплексу методичного  забезпечення теоретичного та практичного занять  з внутрішньої медицини на тему : “цукровий діабет і вагітність”, підготовленого викладачем Безручко О.М.</vt:lpstr>
      <vt:lpstr>РОЗГЛЯД ПАМ’ЯТКИ “ЩО ПОТРІБНО ЗНАТИ ПРО ЦУКРОВИЙ ДІАБЕТ?”</vt:lpstr>
      <vt:lpstr>Розгляд пам’ятки “ що потрібно знати про цукровий діабет?”</vt:lpstr>
      <vt:lpstr>ТЕМАТИЧНА ВИСТАВКА САНІТАРНИХ ТА ІНФОРМАЦІЙНИХ БЮЛЕТНІВ ПРО УСКЛАДНЕННЯ ЦУКРОВОГО ДІАБЕТУ</vt:lpstr>
      <vt:lpstr>Діабетична стопа  або синдром  діабетичної  стопи</vt:lpstr>
      <vt:lpstr>Надзвичайно важливим при цукровому діабеті є організація харчування</vt:lpstr>
      <vt:lpstr>роль медичної сестри в організації та здійсненні медсестринського процесу</vt:lpstr>
      <vt:lpstr>               </vt:lpstr>
      <vt:lpstr>ВІДКРИВАЄ КОНФЕРЕНЦІЮ СТУДЕНТКА 41 ГРУПИ ГОЛЯК ВАНЕССА</vt:lpstr>
      <vt:lpstr>ПРЕЗЕНТАЦІЮ НА ТЕМУ : ДІАБЕТИЧНА СТОПА ПРЕДСТАВЛЯЄ СТУДЕНТКА 41 ГРУПИ ОЛЕКСАНДРА ДЖУС</vt:lpstr>
      <vt:lpstr>ПРЕЗЕНТУАЦІЮ ПРОВОДИТЬ СТУДЕНТКА  ДЖУС  ОЛЕКСАНДРА</vt:lpstr>
      <vt:lpstr>ГРЕЦЬ  МИКОЛА ПРЕДСТАВЛЯЄ ПРЕЗЕНТАЦІЮ НА ТЕМУ : ДІАБЕТИЧНА НЕФРОПАТІЯ</vt:lpstr>
      <vt:lpstr>СТУДЕНТКА  ШТЕФКО ВІКТОРІЯ ПРОВОДИТЬ ПРЕЗЕНТАЦІЮ НА ТЕМУ : ДІАБЕТИЧНА РЕТИНОПАТІЯ</vt:lpstr>
      <vt:lpstr>СТУДЕНТКА  Черепко СНІЖАНА ПРЕЗЕНТУЄ СВОЮ РОБОТУ НА ТЕМУ : ДІАБЕТИЧНА НЕЙРОПАТІЯ</vt:lpstr>
      <vt:lpstr>СТУДЕНТСЬКА КОНФЕРЕНЦІЯ</vt:lpstr>
      <vt:lpstr>УЧАСНИКИ СТУДЕНТСЬКОЇ КОНФЕРЕНЦІЇ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МІНІСТЕРСТВО ОСВІТИ І НАУКИ УКРАЇНИ МІНІСТЕРСТВО ОХОРОНИ ЗДОРОВ’Я УКРАЇНИ КЗ «ХУСТСЬКИЙ БАЗОВИЙ  МЕДИЧНИЙ  ФАХОВИЙ  КОЛЕДЖ» ЗАКАРПАТСЬКОЇ  ОБЛАСНОЇ  РАДИ</dc:title>
  <dc:creator>User</dc:creator>
  <cp:lastModifiedBy>User</cp:lastModifiedBy>
  <cp:revision>169</cp:revision>
  <dcterms:created xsi:type="dcterms:W3CDTF">2020-12-16T06:19:14Z</dcterms:created>
  <dcterms:modified xsi:type="dcterms:W3CDTF">2025-04-10T10:04:09Z</dcterms:modified>
</cp:coreProperties>
</file>