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f2ecfecb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f2ecfecb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2ecfecb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2ecfecb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f2ecfecb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f2ecfecb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2ecfecb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f2ecfecb5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2ecfecb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2ecfecb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f2ecfecb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f2ecfecb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149fedd32422cbf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149fedd32422cbf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f4339d4d3_15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f4339d4d3_15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4339d4d3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4339d4d3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4339d4d3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4339d4d3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b1194f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b1194f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4339d4d3_1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f4339d4d3_1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f4339d4d3_1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f4339d4d3_1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f4339d4d3_1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f4339d4d3_1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f3cd646e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f3cd646e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f3cd646e2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f3cd646e2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f3cd646e2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f3cd646e2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f3cd646e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f3cd646e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f3cd646e2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f3cd646e2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f3cd646e2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f3cd646e2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f3cd646e2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f3cd646e2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2ecfec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2ecfecb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f3cd646e2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f3cd646e2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f3cd646e2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f3cd646e2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f4339d4d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f4339d4d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f4339d4d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f4339d4d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f4339d4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f4339d4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24c18ca4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24c18ca4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24c18ca4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724c18ca4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24c18ca4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24c18ca47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24c18ca4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24c18ca4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24c18ca47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24c18ca47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2ecfec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2ecfecb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2ecfecb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2ecfecb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0ecaf464_3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0ecaf464_3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2ecfecb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2ecfecb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f2ecfecb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f2ecfecb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2ecfecb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f2ecfecb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cs.google.com/presentation/d/1vBYG6WVcU1PINWtJlP0TEe6HKgbEkT4DkckvBRXbX6k/edit#slide=id.g16d05a8fa7_0_1794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ocs.google.com/presentation/d/1vBYG6WVcU1PINWtJlP0TEe6HKgbEkT4DkckvBRXbX6k/edit#slide=id.g16d05a8fa7_0_1794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cs.google.com/presentation/d/1vBYG6WVcU1PINWtJlP0TEe6HKgbEkT4DkckvBRXbX6k/edit#slide=id.g16d05a8fa7_0_179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/answer/2856827?hl=ru&amp;ref_topic=90012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upport.google.com/a/answer/139019?hl=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cs.google.com/presentation/d/1vBYG6WVcU1PINWtJlP0TEe6HKgbEkT4DkckvBRXbX6k/edit#slide=id.g16d05a8fa7_0_1794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cs.google.com/presentation/d/1vBYG6WVcU1PINWtJlP0TEe6HKgbEkT4DkckvBRXbX6k/edit#slide=id.g16d05a8fa7_0_1794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docs.google.com/presentation/d/1vBYG6WVcU1PINWtJlP0TEe6HKgbEkT4DkckvBRXbX6k/edit#slide=id.g16d05a8fa7_0_179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gsuite.google.com/marketplace/app/gradebook_for_google_sheets_and_classroo/29216074149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google.com/?utm_source=sign_in_no_contin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cs.google.com/presentation/d/1vBYG6WVcU1PINWtJlP0TEe6HKgbEkT4DkckvBRXbX6k/edit#slide=id.g16d05a8fa7_0_1794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5835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Як використовувати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Google-клас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636150"/>
            <a:ext cx="85206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для </a:t>
            </a:r>
            <a:r>
              <a:rPr lang="en" dirty="0" smtClean="0"/>
              <a:t>в</a:t>
            </a:r>
            <a:r>
              <a:rPr lang="uk-UA" dirty="0" err="1" smtClean="0"/>
              <a:t>икладачів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sz="18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1911491" y="4586316"/>
            <a:ext cx="5589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Підготувала: викладач-методист </a:t>
            </a:r>
            <a:r>
              <a:rPr lang="uk-UA" dirty="0" err="1" smtClean="0"/>
              <a:t>Буришина</a:t>
            </a:r>
            <a:r>
              <a:rPr lang="uk-UA" dirty="0" smtClean="0"/>
              <a:t> Л.А.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4447625" y="1135450"/>
            <a:ext cx="3911100" cy="36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Після того як ви натиснете кнопку «Створити», у вас буде кілька варіантів.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Рекомендуємо починати з теми.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Тема - на ваш розсуд. Наприклад, «алгебра 101» або дата «понеділок, проводиться 23 березня».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Назвали тему? Далі розробляйте програму курсу.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25" y="639000"/>
            <a:ext cx="3818600" cy="3802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22"/>
          <p:cNvSpPr/>
          <p:nvPr/>
        </p:nvSpPr>
        <p:spPr>
          <a:xfrm rot="-1522781">
            <a:off x="3141922" y="3812069"/>
            <a:ext cx="512348" cy="38821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4572000" y="728850"/>
            <a:ext cx="3911100" cy="3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Ця опція дозволяє скопіювати вміст із </a:t>
            </a:r>
            <a:r>
              <a:rPr lang="en" dirty="0" smtClean="0"/>
              <a:t>будь-яко</a:t>
            </a:r>
            <a:r>
              <a:rPr lang="uk-UA" dirty="0"/>
              <a:t>ї</a:t>
            </a:r>
            <a:r>
              <a:rPr lang="en" dirty="0" smtClean="0"/>
              <a:t> вашо</a:t>
            </a:r>
            <a:r>
              <a:rPr lang="uk-UA" dirty="0" smtClean="0"/>
              <a:t>ї</a:t>
            </a:r>
            <a:r>
              <a:rPr lang="en" dirty="0" smtClean="0"/>
              <a:t> </a:t>
            </a:r>
            <a:r>
              <a:rPr lang="uk-UA" dirty="0" smtClean="0"/>
              <a:t>групи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Якщо ви ведете кілька груп з однієї паралелі, можете використовувати цю опцію, щоб копіювати теми або матеріали: завдання, тести тощо з </a:t>
            </a:r>
            <a:r>
              <a:rPr lang="en" dirty="0" smtClean="0"/>
              <a:t>одн</a:t>
            </a:r>
            <a:r>
              <a:rPr lang="uk-UA" dirty="0" err="1" smtClean="0"/>
              <a:t>ієї</a:t>
            </a:r>
            <a:r>
              <a:rPr lang="uk-UA" dirty="0" smtClean="0"/>
              <a:t> групи </a:t>
            </a:r>
            <a:r>
              <a:rPr lang="en" dirty="0" smtClean="0"/>
              <a:t>в інш</a:t>
            </a:r>
            <a:r>
              <a:rPr lang="uk-UA" dirty="0" smtClean="0"/>
              <a:t>у</a:t>
            </a:r>
            <a:r>
              <a:rPr lang="en" dirty="0" smtClean="0"/>
              <a:t>.</a:t>
            </a:r>
            <a:endParaRPr dirty="0"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25" y="639000"/>
            <a:ext cx="3818600" cy="3802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0" name="Google Shape;180;p23"/>
          <p:cNvSpPr/>
          <p:nvPr/>
        </p:nvSpPr>
        <p:spPr>
          <a:xfrm rot="2013">
            <a:off x="3913297" y="3289343"/>
            <a:ext cx="512400" cy="388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4379625" y="3796138"/>
            <a:ext cx="742500" cy="363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5122125" y="3256800"/>
            <a:ext cx="3872400" cy="161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5057325" y="3237100"/>
            <a:ext cx="36036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Тут ви можете додати файли з папки курсу (з google-диску), URL-адреси сайтів, файли з комп'ютера або посилання на YouTube.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Ось приклад, як додати відео YouTube. Після копіювання посилання натисніть «додати»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675"/>
            <a:ext cx="2795100" cy="2782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>
            <a:off x="1400766" y="627816"/>
            <a:ext cx="1184100" cy="650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24"/>
          <p:cNvGrpSpPr/>
          <p:nvPr/>
        </p:nvGrpSpPr>
        <p:grpSpPr>
          <a:xfrm>
            <a:off x="2171650" y="418137"/>
            <a:ext cx="2795100" cy="1659682"/>
            <a:chOff x="2171650" y="418125"/>
            <a:chExt cx="2795100" cy="2015400"/>
          </a:xfrm>
        </p:grpSpPr>
        <p:sp>
          <p:nvSpPr>
            <p:cNvPr id="191" name="Google Shape;191;p24"/>
            <p:cNvSpPr/>
            <p:nvPr/>
          </p:nvSpPr>
          <p:spPr>
            <a:xfrm>
              <a:off x="2171650" y="418125"/>
              <a:ext cx="2795100" cy="2015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2224000" y="523600"/>
              <a:ext cx="2690400" cy="17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/>
                <a:t>Завдання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Після натискання цієї кнопки відкривається нове вікно, в якому ви маєте написати заголовок і за бажання додати опис.</a:t>
              </a:r>
              <a:endParaRPr/>
            </a:p>
          </p:txBody>
        </p:sp>
      </p:grpSp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125" y="324350"/>
            <a:ext cx="3643900" cy="2581778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24"/>
          <p:cNvSpPr/>
          <p:nvPr/>
        </p:nvSpPr>
        <p:spPr>
          <a:xfrm rot="-2380340">
            <a:off x="4588380" y="1170140"/>
            <a:ext cx="1007525" cy="7212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5656800" y="2832676"/>
            <a:ext cx="631200" cy="51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575" y="2974934"/>
            <a:ext cx="4194423" cy="200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2769575" y="278025"/>
            <a:ext cx="5100600" cy="2523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2876525" y="363775"/>
            <a:ext cx="4876200" cy="2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Ви також можете прикріпити: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документи (аналог Microsoft Word)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презентації (аналог Microsoft PowerPoint)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таблиці (аналог </a:t>
            </a:r>
            <a:r>
              <a:rPr lang="en">
                <a:solidFill>
                  <a:schemeClr val="dk1"/>
                </a:solidFill>
              </a:rPr>
              <a:t>Microsoft </a:t>
            </a:r>
            <a:r>
              <a:rPr lang="en"/>
              <a:t>Excel)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малюнки (чудово підходить для створення зображень або математичних формул)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форми (можна використовувати для тестів або для збору інформації)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Далі у вас є 2 варіанти: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25" y="201823"/>
            <a:ext cx="2563700" cy="1793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5"/>
          <p:cNvCxnSpPr/>
          <p:nvPr/>
        </p:nvCxnSpPr>
        <p:spPr>
          <a:xfrm>
            <a:off x="2213025" y="730825"/>
            <a:ext cx="854100" cy="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5"/>
          <p:cNvCxnSpPr/>
          <p:nvPr/>
        </p:nvCxnSpPr>
        <p:spPr>
          <a:xfrm>
            <a:off x="2259375" y="974100"/>
            <a:ext cx="846600" cy="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5"/>
          <p:cNvCxnSpPr/>
          <p:nvPr/>
        </p:nvCxnSpPr>
        <p:spPr>
          <a:xfrm>
            <a:off x="2062425" y="1194200"/>
            <a:ext cx="10434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/>
          <p:cNvCxnSpPr/>
          <p:nvPr/>
        </p:nvCxnSpPr>
        <p:spPr>
          <a:xfrm>
            <a:off x="2166700" y="1425900"/>
            <a:ext cx="9384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5"/>
          <p:cNvCxnSpPr/>
          <p:nvPr/>
        </p:nvCxnSpPr>
        <p:spPr>
          <a:xfrm>
            <a:off x="2027675" y="1669175"/>
            <a:ext cx="1087800" cy="16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" name="Google Shape;2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98017"/>
            <a:ext cx="9144002" cy="10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6736925" y="2830300"/>
            <a:ext cx="1015800" cy="5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3956450" y="3994625"/>
            <a:ext cx="1978200" cy="1058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4095350" y="4108500"/>
            <a:ext cx="18393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Всі </a:t>
            </a:r>
            <a:r>
              <a:rPr lang="uk-UA" dirty="0" smtClean="0"/>
              <a:t>студенти</a:t>
            </a:r>
            <a:r>
              <a:rPr lang="en" dirty="0" smtClean="0"/>
              <a:t> </a:t>
            </a:r>
            <a:r>
              <a:rPr lang="en" dirty="0"/>
              <a:t>будуть мати доступ для редагування</a:t>
            </a:r>
            <a:endParaRPr dirty="0"/>
          </a:p>
        </p:txBody>
      </p:sp>
      <p:sp>
        <p:nvSpPr>
          <p:cNvPr id="213" name="Google Shape;213;p25"/>
          <p:cNvSpPr/>
          <p:nvPr/>
        </p:nvSpPr>
        <p:spPr>
          <a:xfrm rot="-2159754">
            <a:off x="5846521" y="3949331"/>
            <a:ext cx="963712" cy="57708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576125" y="3970500"/>
            <a:ext cx="1903500" cy="109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704650" y="4037375"/>
            <a:ext cx="19782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Студенти</a:t>
            </a:r>
            <a:r>
              <a:rPr lang="en" dirty="0" smtClean="0"/>
              <a:t> </a:t>
            </a:r>
            <a:r>
              <a:rPr lang="en" dirty="0"/>
              <a:t>можуть тільки переглядати файл, але не можуть вносити зміни</a:t>
            </a:r>
            <a:endParaRPr dirty="0"/>
          </a:p>
        </p:txBody>
      </p:sp>
      <p:sp>
        <p:nvSpPr>
          <p:cNvPr id="216" name="Google Shape;216;p25"/>
          <p:cNvSpPr/>
          <p:nvPr/>
        </p:nvSpPr>
        <p:spPr>
          <a:xfrm rot="4936353">
            <a:off x="4160645" y="1536459"/>
            <a:ext cx="513160" cy="44821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61" y="47325"/>
            <a:ext cx="348472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6"/>
          <p:cNvCxnSpPr/>
          <p:nvPr/>
        </p:nvCxnSpPr>
        <p:spPr>
          <a:xfrm rot="10800000" flipH="1">
            <a:off x="1796000" y="1232475"/>
            <a:ext cx="1959600" cy="123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6"/>
          <p:cNvSpPr/>
          <p:nvPr/>
        </p:nvSpPr>
        <p:spPr>
          <a:xfrm>
            <a:off x="3687800" y="308300"/>
            <a:ext cx="3246300" cy="113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3687800" y="463550"/>
            <a:ext cx="28920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Ви можете вибрати це завдання для конкретних студентів у ваших </a:t>
            </a:r>
            <a:r>
              <a:rPr lang="uk-UA" dirty="0" smtClean="0"/>
              <a:t>групах</a:t>
            </a:r>
            <a:endParaRPr dirty="0"/>
          </a:p>
        </p:txBody>
      </p:sp>
      <p:cxnSp>
        <p:nvCxnSpPr>
          <p:cNvPr id="225" name="Google Shape;225;p26"/>
          <p:cNvCxnSpPr>
            <a:endCxn id="226" idx="1"/>
          </p:cNvCxnSpPr>
          <p:nvPr/>
        </p:nvCxnSpPr>
        <p:spPr>
          <a:xfrm rot="10800000" flipH="1">
            <a:off x="1067650" y="2161875"/>
            <a:ext cx="291000" cy="1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6"/>
          <p:cNvSpPr txBox="1"/>
          <p:nvPr/>
        </p:nvSpPr>
        <p:spPr>
          <a:xfrm>
            <a:off x="1358650" y="1870725"/>
            <a:ext cx="1898700" cy="582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Встановити оцінку для цього завдання</a:t>
            </a:r>
            <a:endParaRPr/>
          </a:p>
        </p:txBody>
      </p:sp>
      <p:cxnSp>
        <p:nvCxnSpPr>
          <p:cNvPr id="227" name="Google Shape;227;p26"/>
          <p:cNvCxnSpPr/>
          <p:nvPr/>
        </p:nvCxnSpPr>
        <p:spPr>
          <a:xfrm>
            <a:off x="1871350" y="2979325"/>
            <a:ext cx="873300" cy="1227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26"/>
          <p:cNvSpPr txBox="1"/>
          <p:nvPr/>
        </p:nvSpPr>
        <p:spPr>
          <a:xfrm>
            <a:off x="2625050" y="2623788"/>
            <a:ext cx="2833800" cy="944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Встановити термін. Він також буде </a:t>
            </a:r>
            <a:r>
              <a:rPr lang="en" b="1"/>
              <a:t>відображатися в календарі і потоці.</a:t>
            </a:r>
            <a:endParaRPr b="1"/>
          </a:p>
        </p:txBody>
      </p:sp>
      <p:cxnSp>
        <p:nvCxnSpPr>
          <p:cNvPr id="229" name="Google Shape;229;p26"/>
          <p:cNvCxnSpPr/>
          <p:nvPr/>
        </p:nvCxnSpPr>
        <p:spPr>
          <a:xfrm>
            <a:off x="1228350" y="3962900"/>
            <a:ext cx="887100" cy="288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6"/>
          <p:cNvSpPr txBox="1"/>
          <p:nvPr/>
        </p:nvSpPr>
        <p:spPr>
          <a:xfrm>
            <a:off x="2047700" y="4046875"/>
            <a:ext cx="3988500" cy="944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Підключитися до теми. Якщо ви не створили тему, не турбуйтеся - ви можете перетягнути завдання і тему пізніше вручну.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6503600" y="486800"/>
            <a:ext cx="2570400" cy="7785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Якщо у вас кілька </a:t>
            </a:r>
            <a:r>
              <a:rPr lang="uk-UA" dirty="0" smtClean="0"/>
              <a:t>груп</a:t>
            </a:r>
            <a:r>
              <a:rPr lang="en" dirty="0" smtClean="0"/>
              <a:t>, </a:t>
            </a:r>
            <a:r>
              <a:rPr lang="en" dirty="0"/>
              <a:t>з’явиться поле для вибору </a:t>
            </a:r>
            <a:r>
              <a:rPr lang="en" dirty="0" smtClean="0"/>
              <a:t>певно</a:t>
            </a:r>
            <a:r>
              <a:rPr lang="uk-UA" dirty="0" smtClean="0"/>
              <a:t>ї групи</a:t>
            </a:r>
            <a:endParaRPr dirty="0"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3575" y="1526675"/>
            <a:ext cx="1789034" cy="268355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/>
        </p:nvSpPr>
        <p:spPr>
          <a:xfrm>
            <a:off x="417300" y="262025"/>
            <a:ext cx="8511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Далі ви можете опублікувати призначення відразу або пізніше. Якщо ви вирішите опублікувати його зараз, воно з'явиться у стрічці і календарі студентів. Ви також можете запланувати його появу пізніше або зберегти як чернетку.</a:t>
            </a:r>
            <a:endParaRPr/>
          </a:p>
        </p:txBody>
      </p:sp>
      <p:pic>
        <p:nvPicPr>
          <p:cNvPr id="238" name="Google Shape;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25" y="1261925"/>
            <a:ext cx="4742400" cy="33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989" y="1261925"/>
            <a:ext cx="2983117" cy="198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/>
          <p:nvPr/>
        </p:nvSpPr>
        <p:spPr>
          <a:xfrm rot="592047">
            <a:off x="4055705" y="1824374"/>
            <a:ext cx="446404" cy="8541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00" y="129961"/>
            <a:ext cx="4150700" cy="41327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6" name="Google Shape;246;p28"/>
          <p:cNvSpPr/>
          <p:nvPr/>
        </p:nvSpPr>
        <p:spPr>
          <a:xfrm rot="1773">
            <a:off x="2826907" y="2642750"/>
            <a:ext cx="1745100" cy="388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8"/>
          <p:cNvSpPr/>
          <p:nvPr/>
        </p:nvSpPr>
        <p:spPr>
          <a:xfrm rot="1773">
            <a:off x="3332432" y="2183100"/>
            <a:ext cx="1745100" cy="388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"/>
          <p:cNvSpPr/>
          <p:nvPr/>
        </p:nvSpPr>
        <p:spPr>
          <a:xfrm rot="1773">
            <a:off x="3401932" y="1723450"/>
            <a:ext cx="1745100" cy="388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4455125" y="1009050"/>
            <a:ext cx="3911100" cy="1562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"Завдання з тестом" і "Запитання" аналогічні "завданням", за винятком того, що до завдання з тестом прикріплена автоматична форма тесту, а до запитань - форма питання. Це буде обговорюватися в наступному розділі</a:t>
            </a:r>
            <a:endParaRPr/>
          </a:p>
        </p:txBody>
      </p:sp>
      <p:sp>
        <p:nvSpPr>
          <p:cNvPr id="250" name="Google Shape;250;p28"/>
          <p:cNvSpPr txBox="1"/>
          <p:nvPr/>
        </p:nvSpPr>
        <p:spPr>
          <a:xfrm>
            <a:off x="4382950" y="2642300"/>
            <a:ext cx="3903900" cy="1476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У розділі «Матеріали» можна дати </a:t>
            </a:r>
            <a:r>
              <a:rPr lang="uk-UA" dirty="0" smtClean="0"/>
              <a:t>студентам </a:t>
            </a:r>
            <a:r>
              <a:rPr lang="en" dirty="0" smtClean="0"/>
              <a:t>зміст </a:t>
            </a:r>
            <a:r>
              <a:rPr lang="en" dirty="0"/>
              <a:t>курсу. Припустимо, інструкції на </a:t>
            </a:r>
            <a:r>
              <a:rPr lang="uk-UA" dirty="0" smtClean="0"/>
              <a:t>заняття</a:t>
            </a:r>
            <a:r>
              <a:rPr lang="en" dirty="0" smtClean="0"/>
              <a:t>, </a:t>
            </a:r>
            <a:r>
              <a:rPr lang="en" dirty="0"/>
              <a:t>PDF для читання та ін.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Його функціональність аналогічна "Завданням".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9" descr="Screenshot 2016-09-01 at 3.02.3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519" y="904875"/>
            <a:ext cx="4143374" cy="133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 descr="Screenshot 2016-09-01 at 3.03.2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325" y="1973475"/>
            <a:ext cx="4295774" cy="19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1063325" y="-28425"/>
            <a:ext cx="7410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Написати рівняння з математики</a:t>
            </a:r>
            <a:endParaRPr sz="1100"/>
          </a:p>
        </p:txBody>
      </p:sp>
      <p:sp>
        <p:nvSpPr>
          <p:cNvPr id="258" name="Google Shape;258;p29"/>
          <p:cNvSpPr txBox="1"/>
          <p:nvPr/>
        </p:nvSpPr>
        <p:spPr>
          <a:xfrm>
            <a:off x="229700" y="1181275"/>
            <a:ext cx="3904800" cy="3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Увімкніть математичні рівняння під час створення робочих документів.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Натисніть, щоб переглянути панель інструментів рівняння і вибрати з безлічі математичних рівнянь і символів.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0" descr="Screenshot 2016-08-08 at 10.26.5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923" y="904550"/>
            <a:ext cx="4791074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964575" y="-76200"/>
            <a:ext cx="5635800" cy="1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Групова робота в Документах</a:t>
            </a:r>
            <a:endParaRPr sz="1100"/>
          </a:p>
        </p:txBody>
      </p:sp>
      <p:sp>
        <p:nvSpPr>
          <p:cNvPr id="268" name="Google Shape;268;p30"/>
          <p:cNvSpPr txBox="1"/>
          <p:nvPr/>
        </p:nvSpPr>
        <p:spPr>
          <a:xfrm>
            <a:off x="229700" y="1028150"/>
            <a:ext cx="3500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Надайте багатьом </a:t>
            </a:r>
            <a:r>
              <a:rPr lang="uk-UA" dirty="0" smtClean="0"/>
              <a:t>студентам</a:t>
            </a:r>
            <a:r>
              <a:rPr lang="en" dirty="0" smtClean="0"/>
              <a:t> </a:t>
            </a:r>
            <a:r>
              <a:rPr lang="en" dirty="0"/>
              <a:t>доступ до одного документу Google.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Всі </a:t>
            </a:r>
            <a:r>
              <a:rPr lang="uk-UA" dirty="0" smtClean="0"/>
              <a:t>студенти</a:t>
            </a:r>
            <a:r>
              <a:rPr lang="en" dirty="0" smtClean="0"/>
              <a:t> </a:t>
            </a:r>
            <a:r>
              <a:rPr lang="en" dirty="0"/>
              <a:t>можуть одночасно редагувати і брати участь у груповій роботі зі своїх комп'ютерів.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Коментарі можуть використовуватися студентами для зворотного зв'язку одне з одним і </a:t>
            </a:r>
            <a:r>
              <a:rPr lang="en" dirty="0" smtClean="0"/>
              <a:t>в</a:t>
            </a:r>
            <a:r>
              <a:rPr lang="uk-UA" dirty="0" err="1" smtClean="0"/>
              <a:t>икладачами</a:t>
            </a:r>
            <a:r>
              <a:rPr lang="en" dirty="0" smtClean="0"/>
              <a:t>, </a:t>
            </a:r>
            <a:r>
              <a:rPr lang="en" dirty="0"/>
              <a:t>щоб внести пропозиції.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30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5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1" descr="Screenshot 2016-09-01 at 5.00.2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749" y="583175"/>
            <a:ext cx="5301001" cy="301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857250" y="98175"/>
            <a:ext cx="59241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Коментуйте загалом документі</a:t>
            </a:r>
            <a:endParaRPr sz="2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284375" y="968675"/>
            <a:ext cx="25485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Додавайте коментарі безпосередньо в документи, таблиці і слайди Google, які можна використовувати, щоб залишити відгук.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Використовуйте символ «+», додайте адресу електронної пошти користувача, щоб позначаити когось безпосередньо в коментар.</a:t>
            </a:r>
            <a:endParaRPr/>
          </a:p>
        </p:txBody>
      </p:sp>
      <p:pic>
        <p:nvPicPr>
          <p:cNvPr id="277" name="Google Shape;2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375" y="3363825"/>
            <a:ext cx="3579125" cy="15823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9" name="Google Shape;279;p31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49425" y="380275"/>
            <a:ext cx="8392200" cy="4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Ми рекомендуємо вам створити обліковий запис в «G Suite for Education» для </a:t>
            </a:r>
            <a:r>
              <a:rPr lang="uk-UA" dirty="0" smtClean="0"/>
              <a:t>коледжу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У Google є покрокова інструкція з налаштування і відповіді на питання </a:t>
            </a: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https://support.google.com/a/answer/2856827?hl=ru&amp;ref_topic=9001238</a:t>
            </a:r>
            <a:r>
              <a:rPr lang="en" dirty="0"/>
              <a:t> (на жаль, тільки російською)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Це дає вам безкоштовне необмежене сховище файлів і 10 тисяч користувацьких ліцензій. Ви можете використовувати "Google клас" через Gmail, але буде обмежене сховище файлів, вам доведеться вручну додати кожного користувача і мати справу з підвищеним обмеженням безпеки доступу. Ви можете прочитати про переваги тут </a:t>
            </a:r>
            <a:r>
              <a:rPr lang="en" sz="1100" u="sng" dirty="0">
                <a:solidFill>
                  <a:schemeClr val="hlink"/>
                </a:solidFill>
                <a:hlinkClick r:id="rId4"/>
              </a:rPr>
              <a:t>https://support.google.com/a/answer/139019?hl=ru</a:t>
            </a:r>
            <a:r>
              <a:rPr lang="en" dirty="0"/>
              <a:t> </a:t>
            </a:r>
            <a:r>
              <a:rPr lang="en" dirty="0">
                <a:solidFill>
                  <a:schemeClr val="dk1"/>
                </a:solidFill>
              </a:rPr>
              <a:t>(на жаль, тільки російською)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Затвердження «G Suite for Education» вимагає часу, тому зробіть це якомога швидше.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Ви також витратите час на налаштування акаунту для своїх користувачів і навчання їх входити в систему.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Але це того варте, тому що це заощадить багато часу в майбутньому, і особливо корисно для оптимізації процесу зв'язку та інших функцій у G Suite for Education.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 descr="Screenshot 2016-09-01 at 5.26.5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650" y="1519400"/>
            <a:ext cx="5241272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1003375" y="-46675"/>
            <a:ext cx="75939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Внесення пропозицій щодо поліпшення</a:t>
            </a:r>
            <a:endParaRPr sz="1100"/>
          </a:p>
        </p:txBody>
      </p:sp>
      <p:sp>
        <p:nvSpPr>
          <p:cNvPr id="286" name="Google Shape;286;p32"/>
          <p:cNvSpPr txBox="1"/>
          <p:nvPr/>
        </p:nvSpPr>
        <p:spPr>
          <a:xfrm>
            <a:off x="360950" y="1460875"/>
            <a:ext cx="32703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 «Режимі пропозицій» внесіть зміни в чужий документ Google, додавши або видаливши текст.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Ці зміни можуть бути розглянуті власником документа і прийняті або відхилені.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Внесені пропозиції будуть відображатися у вигляді коментарів. Якщо коментар вимагає додаткових пояснень, посилання можуть бути додані прямо в нього.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 rot="-1677789">
            <a:off x="7700131" y="1668738"/>
            <a:ext cx="1017267" cy="4921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776575"/>
            <a:ext cx="2551574" cy="1599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32"/>
          <p:cNvSpPr txBox="1"/>
          <p:nvPr/>
        </p:nvSpPr>
        <p:spPr>
          <a:xfrm>
            <a:off x="4646000" y="1263425"/>
            <a:ext cx="1193700" cy="33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Редагування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291" name="Google Shape;291;p32"/>
          <p:cNvSpPr txBox="1"/>
          <p:nvPr/>
        </p:nvSpPr>
        <p:spPr>
          <a:xfrm>
            <a:off x="4153925" y="1603025"/>
            <a:ext cx="1611900" cy="33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Режим пропозицій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292" name="Google Shape;292;p32"/>
          <p:cNvSpPr txBox="1"/>
          <p:nvPr/>
        </p:nvSpPr>
        <p:spPr>
          <a:xfrm>
            <a:off x="4318900" y="1942625"/>
            <a:ext cx="1446900" cy="33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Тільки перегляд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293" name="Google Shape;293;p32"/>
          <p:cNvSpPr txBox="1"/>
          <p:nvPr/>
        </p:nvSpPr>
        <p:spPr>
          <a:xfrm>
            <a:off x="180750" y="454000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/>
        </p:nvSpPr>
        <p:spPr>
          <a:xfrm>
            <a:off x="970550" y="0"/>
            <a:ext cx="64233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Відстеження прогресу і поліпшення</a:t>
            </a:r>
            <a:endParaRPr sz="1100"/>
          </a:p>
        </p:txBody>
      </p:sp>
      <p:sp>
        <p:nvSpPr>
          <p:cNvPr id="299" name="Google Shape;299;p33"/>
          <p:cNvSpPr txBox="1"/>
          <p:nvPr/>
        </p:nvSpPr>
        <p:spPr>
          <a:xfrm>
            <a:off x="240625" y="1455475"/>
            <a:ext cx="29751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Перевірте історію змін в документі, щоб побачити, як </a:t>
            </a:r>
            <a:r>
              <a:rPr lang="uk-UA" dirty="0" smtClean="0"/>
              <a:t>студенти</a:t>
            </a:r>
            <a:r>
              <a:rPr lang="en" dirty="0" smtClean="0"/>
              <a:t> </a:t>
            </a:r>
            <a:r>
              <a:rPr lang="en" dirty="0"/>
              <a:t>прогресують із часом, і хто вносить свій внесок.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Ефективний метод для відстежування прогресу і виконаних завдань.</a:t>
            </a:r>
            <a:endParaRPr dirty="0"/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357" y="776584"/>
            <a:ext cx="3175093" cy="152532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2" name="Google Shape;30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899" y="2000125"/>
            <a:ext cx="4330550" cy="30030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3" name="Google Shape;303;p33"/>
          <p:cNvSpPr/>
          <p:nvPr/>
        </p:nvSpPr>
        <p:spPr>
          <a:xfrm>
            <a:off x="4183025" y="776575"/>
            <a:ext cx="1017900" cy="330600"/>
          </a:xfrm>
          <a:prstGeom prst="ellipse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3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000" y="1229450"/>
            <a:ext cx="5554601" cy="33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667450" y="235013"/>
            <a:ext cx="6336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Принесіть свій щоденник онлайн</a:t>
            </a:r>
            <a:endParaRPr sz="1100"/>
          </a:p>
        </p:txBody>
      </p:sp>
      <p:sp>
        <p:nvSpPr>
          <p:cNvPr id="311" name="Google Shape;311;p34"/>
          <p:cNvSpPr txBox="1"/>
          <p:nvPr/>
        </p:nvSpPr>
        <p:spPr>
          <a:xfrm>
            <a:off x="262500" y="1264000"/>
            <a:ext cx="2964000" cy="3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Використовуйте шаблон «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Залікової книжки</a:t>
            </a:r>
            <a:r>
              <a:rPr lang="en" dirty="0"/>
              <a:t>» в Google Sheets, щоб легко відстежувати успіхи </a:t>
            </a:r>
            <a:r>
              <a:rPr lang="uk-UA" dirty="0" smtClean="0"/>
              <a:t>студентів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Індивідуальні звіти створюються автоматично для відстеження успішності </a:t>
            </a:r>
            <a:r>
              <a:rPr lang="uk-UA" dirty="0" smtClean="0"/>
              <a:t>студента</a:t>
            </a:r>
            <a:r>
              <a:rPr lang="en" dirty="0" smtClean="0"/>
              <a:t> </a:t>
            </a:r>
            <a:r>
              <a:rPr lang="en" dirty="0"/>
              <a:t>протягом року.</a:t>
            </a:r>
            <a:endParaRPr dirty="0"/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5">
            <a:alphaModFix/>
          </a:blip>
          <a:srcRect r="18347"/>
          <a:stretch/>
        </p:blipFill>
        <p:spPr>
          <a:xfrm>
            <a:off x="7046048" y="1182000"/>
            <a:ext cx="1834825" cy="344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50" y="188325"/>
            <a:ext cx="558801" cy="52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7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/>
        </p:nvSpPr>
        <p:spPr>
          <a:xfrm>
            <a:off x="-496775" y="228600"/>
            <a:ext cx="3030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Google</a:t>
            </a:r>
            <a:endParaRPr sz="2400"/>
          </a:p>
        </p:txBody>
      </p:sp>
      <p:sp>
        <p:nvSpPr>
          <p:cNvPr id="320" name="Google Shape;320;p35"/>
          <p:cNvSpPr txBox="1"/>
          <p:nvPr/>
        </p:nvSpPr>
        <p:spPr>
          <a:xfrm>
            <a:off x="2041925" y="198700"/>
            <a:ext cx="67059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Малюнки схожі на один слайд презентації, але з великим полем. Ви можете використовувати їх, щоб проілюструвати концепцію або попросити студентів написати свою математичну формулу як альтернативу. Вони можуть сфотографувати свою домашню роботу і опублікувати її в малюнках, де ви зможете її прокоментувати.</a:t>
            </a:r>
            <a:endParaRPr/>
          </a:p>
        </p:txBody>
      </p:sp>
      <p:pic>
        <p:nvPicPr>
          <p:cNvPr id="321" name="Google Shape;3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550" y="1385700"/>
            <a:ext cx="6186447" cy="3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/>
          <p:nvPr/>
        </p:nvSpPr>
        <p:spPr>
          <a:xfrm>
            <a:off x="3356800" y="3732425"/>
            <a:ext cx="1062000" cy="34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5"/>
          <p:cNvSpPr txBox="1"/>
          <p:nvPr/>
        </p:nvSpPr>
        <p:spPr>
          <a:xfrm>
            <a:off x="2655400" y="3670925"/>
            <a:ext cx="1244700" cy="4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 зошита</a:t>
            </a:r>
            <a:endParaRPr/>
          </a:p>
        </p:txBody>
      </p:sp>
      <p:sp>
        <p:nvSpPr>
          <p:cNvPr id="324" name="Google Shape;324;p35"/>
          <p:cNvSpPr/>
          <p:nvPr/>
        </p:nvSpPr>
        <p:spPr>
          <a:xfrm rot="6929352">
            <a:off x="6768735" y="2239070"/>
            <a:ext cx="571640" cy="3486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 txBox="1"/>
          <p:nvPr/>
        </p:nvSpPr>
        <p:spPr>
          <a:xfrm>
            <a:off x="6510875" y="2044350"/>
            <a:ext cx="1778400" cy="34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 з підручника</a:t>
            </a:r>
            <a:endParaRPr/>
          </a:p>
        </p:txBody>
      </p:sp>
      <p:pic>
        <p:nvPicPr>
          <p:cNvPr id="326" name="Google Shape;3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64" y="777975"/>
            <a:ext cx="1542737" cy="4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/>
        </p:nvSpPr>
        <p:spPr>
          <a:xfrm>
            <a:off x="-496775" y="228600"/>
            <a:ext cx="3030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Google</a:t>
            </a:r>
            <a:endParaRPr sz="2400"/>
          </a:p>
        </p:txBody>
      </p:sp>
      <p:sp>
        <p:nvSpPr>
          <p:cNvPr id="332" name="Google Shape;332;p36"/>
          <p:cNvSpPr txBox="1"/>
          <p:nvPr/>
        </p:nvSpPr>
        <p:spPr>
          <a:xfrm>
            <a:off x="2018775" y="333550"/>
            <a:ext cx="68463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Форми є найбільш корисними і складним із цих додатків. Ми розглянемо дві теми: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 Як зробити тест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Як зібрати опитування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/>
          <p:nvPr/>
        </p:nvSpPr>
        <p:spPr>
          <a:xfrm>
            <a:off x="331900" y="3984625"/>
            <a:ext cx="6364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Погляньте на всі параметри на вкладках «Тест», «презентація» і «загальні», там є корисні функції, такі як перемішування запитань. Я також рекомендую для деяких тестів використовувати опцію «Показати оцінку: Пізніше, після перевірки вручну - наприклад, якщо ви використовуєте формат коротких запитань.</a:t>
            </a:r>
            <a:endParaRPr/>
          </a:p>
        </p:txBody>
      </p:sp>
      <p:pic>
        <p:nvPicPr>
          <p:cNvPr id="334" name="Google Shape;334;p3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8286848" y="4210225"/>
            <a:ext cx="859700" cy="9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30650"/>
            <a:ext cx="6364800" cy="256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531" y="714906"/>
            <a:ext cx="1337344" cy="45096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/>
          <p:nvPr/>
        </p:nvSpPr>
        <p:spPr>
          <a:xfrm rot="-5998849">
            <a:off x="5865886" y="701007"/>
            <a:ext cx="403304" cy="135003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7925" y="2537075"/>
            <a:ext cx="2450326" cy="25290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9" name="Google Shape;339;p36"/>
          <p:cNvSpPr/>
          <p:nvPr/>
        </p:nvSpPr>
        <p:spPr>
          <a:xfrm>
            <a:off x="8443775" y="2304600"/>
            <a:ext cx="509100" cy="486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6"/>
          <p:cNvSpPr txBox="1"/>
          <p:nvPr/>
        </p:nvSpPr>
        <p:spPr>
          <a:xfrm>
            <a:off x="6696675" y="851400"/>
            <a:ext cx="2317200" cy="1512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Щоб зробити будь-яку форму ТЕСТУ, вам потрібно натиснути на опції і вибрати вкладку «Тест», там активувати кнопку «Увімкнути/вимкнути оцінки»</a:t>
            </a:r>
            <a:endParaRPr sz="1300"/>
          </a:p>
        </p:txBody>
      </p:sp>
      <p:sp>
        <p:nvSpPr>
          <p:cNvPr id="341" name="Google Shape;341;p36"/>
          <p:cNvSpPr/>
          <p:nvPr/>
        </p:nvSpPr>
        <p:spPr>
          <a:xfrm>
            <a:off x="6734600" y="2983625"/>
            <a:ext cx="2279400" cy="324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4908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7"/>
          <p:cNvSpPr/>
          <p:nvPr/>
        </p:nvSpPr>
        <p:spPr>
          <a:xfrm>
            <a:off x="1286150" y="529375"/>
            <a:ext cx="887700" cy="55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7"/>
          <p:cNvSpPr txBox="1"/>
          <p:nvPr/>
        </p:nvSpPr>
        <p:spPr>
          <a:xfrm>
            <a:off x="2265250" y="497850"/>
            <a:ext cx="20247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Додати нове запитання</a:t>
            </a:r>
            <a:endParaRPr/>
          </a:p>
        </p:txBody>
      </p:sp>
      <p:sp>
        <p:nvSpPr>
          <p:cNvPr id="349" name="Google Shape;349;p37"/>
          <p:cNvSpPr txBox="1"/>
          <p:nvPr/>
        </p:nvSpPr>
        <p:spPr>
          <a:xfrm>
            <a:off x="5276225" y="40650"/>
            <a:ext cx="3600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 завжди можете змінити порядок запитань, перетягуючи їх (символ 6 крапок)</a:t>
            </a: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6513650" y="544600"/>
            <a:ext cx="572400" cy="306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1286150" y="1285075"/>
            <a:ext cx="887700" cy="55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7"/>
          <p:cNvSpPr txBox="1"/>
          <p:nvPr/>
        </p:nvSpPr>
        <p:spPr>
          <a:xfrm>
            <a:off x="2270500" y="1187475"/>
            <a:ext cx="21795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Імпортувати запитання з іншої форми на вашому диску</a:t>
            </a: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1286150" y="1970875"/>
            <a:ext cx="887700" cy="55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7"/>
          <p:cNvSpPr txBox="1"/>
          <p:nvPr/>
        </p:nvSpPr>
        <p:spPr>
          <a:xfrm>
            <a:off x="2270500" y="2005975"/>
            <a:ext cx="30534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Додати заголовок, щоб виділити інструкції або розділ</a:t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964325" y="2679150"/>
            <a:ext cx="1258200" cy="55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 txBox="1"/>
          <p:nvPr/>
        </p:nvSpPr>
        <p:spPr>
          <a:xfrm>
            <a:off x="2270500" y="2774950"/>
            <a:ext cx="47793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Додати картинку або відео</a:t>
            </a:r>
            <a:endParaRPr/>
          </a:p>
        </p:txBody>
      </p:sp>
      <p:sp>
        <p:nvSpPr>
          <p:cNvPr id="357" name="Google Shape;357;p37"/>
          <p:cNvSpPr txBox="1"/>
          <p:nvPr/>
        </p:nvSpPr>
        <p:spPr>
          <a:xfrm>
            <a:off x="2270500" y="4144475"/>
            <a:ext cx="19695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Додати новий розділ</a:t>
            </a:r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1286150" y="4073225"/>
            <a:ext cx="887700" cy="55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575" y="909050"/>
            <a:ext cx="4028925" cy="65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9600" y="1804664"/>
            <a:ext cx="3553280" cy="1451787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1" name="Google Shape;361;p37"/>
          <p:cNvSpPr/>
          <p:nvPr/>
        </p:nvSpPr>
        <p:spPr>
          <a:xfrm>
            <a:off x="4859375" y="2299975"/>
            <a:ext cx="572400" cy="30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250" y="3653516"/>
            <a:ext cx="3053400" cy="1342783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3" name="Google Shape;363;p37"/>
          <p:cNvSpPr/>
          <p:nvPr/>
        </p:nvSpPr>
        <p:spPr>
          <a:xfrm>
            <a:off x="4572000" y="4198925"/>
            <a:ext cx="572400" cy="30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/>
          <p:nvPr/>
        </p:nvSpPr>
        <p:spPr>
          <a:xfrm rot="-2700000">
            <a:off x="885680" y="2920555"/>
            <a:ext cx="539240" cy="115230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8"/>
          <p:cNvSpPr txBox="1"/>
          <p:nvPr/>
        </p:nvSpPr>
        <p:spPr>
          <a:xfrm>
            <a:off x="5914000" y="67675"/>
            <a:ext cx="3000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8"/>
          <p:cNvSpPr txBox="1"/>
          <p:nvPr/>
        </p:nvSpPr>
        <p:spPr>
          <a:xfrm>
            <a:off x="5914000" y="67675"/>
            <a:ext cx="31305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Тип питання: </a:t>
            </a:r>
            <a:r>
              <a:rPr lang="en" b="1">
                <a:solidFill>
                  <a:schemeClr val="dk1"/>
                </a:solidFill>
              </a:rPr>
              <a:t>з варіантами відповіді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 це найпростіше налаштувати;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 найменша ймовірність помилитися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71" name="Google Shape;3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25" y="128925"/>
            <a:ext cx="5515675" cy="300853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8"/>
          <p:cNvSpPr/>
          <p:nvPr/>
        </p:nvSpPr>
        <p:spPr>
          <a:xfrm rot="5559945">
            <a:off x="3239414" y="2291643"/>
            <a:ext cx="580528" cy="240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8"/>
          <p:cNvSpPr/>
          <p:nvPr/>
        </p:nvSpPr>
        <p:spPr>
          <a:xfrm rot="7056678">
            <a:off x="3700264" y="2483349"/>
            <a:ext cx="271862" cy="19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8"/>
          <p:cNvSpPr txBox="1"/>
          <p:nvPr/>
        </p:nvSpPr>
        <p:spPr>
          <a:xfrm>
            <a:off x="2672425" y="1611750"/>
            <a:ext cx="2014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Зробити копію запитання</a:t>
            </a:r>
            <a:endParaRPr/>
          </a:p>
        </p:txBody>
      </p:sp>
      <p:sp>
        <p:nvSpPr>
          <p:cNvPr id="375" name="Google Shape;375;p38"/>
          <p:cNvSpPr/>
          <p:nvPr/>
        </p:nvSpPr>
        <p:spPr>
          <a:xfrm rot="10339959">
            <a:off x="4698341" y="208049"/>
            <a:ext cx="1202955" cy="2503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8"/>
          <p:cNvSpPr/>
          <p:nvPr/>
        </p:nvSpPr>
        <p:spPr>
          <a:xfrm>
            <a:off x="5522000" y="2678625"/>
            <a:ext cx="564300" cy="340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5158375" y="2653863"/>
            <a:ext cx="282900" cy="3900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 txBox="1"/>
          <p:nvPr/>
        </p:nvSpPr>
        <p:spPr>
          <a:xfrm>
            <a:off x="3889700" y="2006175"/>
            <a:ext cx="16323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Видалити запитання</a:t>
            </a:r>
            <a:endParaRPr/>
          </a:p>
        </p:txBody>
      </p:sp>
      <p:pic>
        <p:nvPicPr>
          <p:cNvPr id="379" name="Google Shape;3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500" y="2623825"/>
            <a:ext cx="3000001" cy="1314046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2450" y="3019125"/>
            <a:ext cx="3778692" cy="21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 txBox="1"/>
          <p:nvPr/>
        </p:nvSpPr>
        <p:spPr>
          <a:xfrm>
            <a:off x="2351350" y="3438000"/>
            <a:ext cx="22320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виберіть одну правильну відповідь і надайте запитанню бал</a:t>
            </a:r>
            <a:endParaRPr/>
          </a:p>
        </p:txBody>
      </p:sp>
      <p:cxnSp>
        <p:nvCxnSpPr>
          <p:cNvPr id="382" name="Google Shape;382;p38"/>
          <p:cNvCxnSpPr/>
          <p:nvPr/>
        </p:nvCxnSpPr>
        <p:spPr>
          <a:xfrm rot="10800000" flipH="1">
            <a:off x="4415950" y="3678100"/>
            <a:ext cx="412800" cy="360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8"/>
          <p:cNvCxnSpPr/>
          <p:nvPr/>
        </p:nvCxnSpPr>
        <p:spPr>
          <a:xfrm flipH="1">
            <a:off x="1993575" y="3679025"/>
            <a:ext cx="432900" cy="522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595182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 txBox="1"/>
          <p:nvPr/>
        </p:nvSpPr>
        <p:spPr>
          <a:xfrm>
            <a:off x="5914000" y="220075"/>
            <a:ext cx="3130500" cy="166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Тип запитання: </a:t>
            </a:r>
            <a:r>
              <a:rPr lang="en" b="1" dirty="0">
                <a:solidFill>
                  <a:schemeClr val="dk1"/>
                </a:solidFill>
              </a:rPr>
              <a:t>прапорці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Тут</a:t>
            </a:r>
            <a:r>
              <a:rPr lang="uk-UA" dirty="0" smtClean="0">
                <a:solidFill>
                  <a:schemeClr val="dk1"/>
                </a:solidFill>
              </a:rPr>
              <a:t>студенти </a:t>
            </a:r>
            <a:r>
              <a:rPr lang="en" dirty="0" smtClean="0">
                <a:solidFill>
                  <a:schemeClr val="dk1"/>
                </a:solidFill>
              </a:rPr>
              <a:t>мають </a:t>
            </a:r>
            <a:r>
              <a:rPr lang="en" dirty="0">
                <a:solidFill>
                  <a:schemeClr val="dk1"/>
                </a:solidFill>
              </a:rPr>
              <a:t>вибрати більше одного варіанту, щоб отримати правильну відповідь. Ви також можете додати зображення до запитання будь-якого формату.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90" name="Google Shape;3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00" y="143883"/>
            <a:ext cx="5460225" cy="48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/>
          <p:nvPr/>
        </p:nvSpPr>
        <p:spPr>
          <a:xfrm rot="-10796590">
            <a:off x="5064644" y="363958"/>
            <a:ext cx="907200" cy="25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2" name="Google Shape;39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525" y="710750"/>
            <a:ext cx="1029750" cy="3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073" y="2151075"/>
            <a:ext cx="1461024" cy="3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/>
          <p:nvPr/>
        </p:nvSpPr>
        <p:spPr>
          <a:xfrm>
            <a:off x="5966000" y="612500"/>
            <a:ext cx="855600" cy="79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0"/>
          <p:cNvSpPr txBox="1"/>
          <p:nvPr/>
        </p:nvSpPr>
        <p:spPr>
          <a:xfrm>
            <a:off x="152400" y="58075"/>
            <a:ext cx="8692800" cy="796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 короткими відповідями вам доведеться бути обережним. Незначні орфографічні помилки або іноді пробіл у відповіді можуть призвести до того, що вони будуть не враховані як правильні. Завжди перевіряйте результати.</a:t>
            </a:r>
            <a:endParaRPr/>
          </a:p>
        </p:txBody>
      </p:sp>
      <p:pic>
        <p:nvPicPr>
          <p:cNvPr id="400" name="Google Shape;4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49" y="1477902"/>
            <a:ext cx="7912114" cy="26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0"/>
          <p:cNvSpPr/>
          <p:nvPr/>
        </p:nvSpPr>
        <p:spPr>
          <a:xfrm>
            <a:off x="3222925" y="2784700"/>
            <a:ext cx="1180500" cy="390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499" y="1601875"/>
            <a:ext cx="2840575" cy="29895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/>
          <p:nvPr/>
        </p:nvSpPr>
        <p:spPr>
          <a:xfrm>
            <a:off x="796575" y="199150"/>
            <a:ext cx="4779300" cy="47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Ви також можете додати запитання про дату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Давайте подивимося на опитування.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Для одного з моїх занять я </a:t>
            </a:r>
            <a:r>
              <a:rPr lang="en" dirty="0" smtClean="0">
                <a:solidFill>
                  <a:schemeClr val="dk1"/>
                </a:solidFill>
              </a:rPr>
              <a:t>хоті</a:t>
            </a:r>
            <a:r>
              <a:rPr lang="uk-UA" dirty="0" smtClean="0">
                <a:solidFill>
                  <a:schemeClr val="dk1"/>
                </a:solidFill>
              </a:rPr>
              <a:t>ла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виміряти мотивацію </a:t>
            </a:r>
            <a:r>
              <a:rPr lang="uk-UA" dirty="0" smtClean="0">
                <a:solidFill>
                  <a:schemeClr val="dk1"/>
                </a:solidFill>
              </a:rPr>
              <a:t>студентів</a:t>
            </a:r>
            <a:r>
              <a:rPr lang="en" dirty="0" smtClean="0">
                <a:solidFill>
                  <a:schemeClr val="dk1"/>
                </a:solidFill>
              </a:rPr>
              <a:t>, </a:t>
            </a:r>
            <a:r>
              <a:rPr lang="en" dirty="0">
                <a:solidFill>
                  <a:schemeClr val="dk1"/>
                </a:solidFill>
              </a:rPr>
              <a:t>тому я використовував форми Google для збору даних.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8" name="Google Shape;4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00" y="613425"/>
            <a:ext cx="7233950" cy="23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3563400" y="2571750"/>
            <a:ext cx="1019700" cy="9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Щоб увійти в Google, використовуйте акаунт своєї організації або Gmail для </a:t>
            </a:r>
            <a:r>
              <a:rPr lang="en" u="sng">
                <a:solidFill>
                  <a:schemeClr val="hlink"/>
                </a:solidFill>
                <a:hlinkClick r:id="rId3"/>
              </a:rPr>
              <a:t>входу в систему</a:t>
            </a:r>
            <a:r>
              <a:rPr lang="en"/>
              <a:t>: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325900" y="4179900"/>
            <a:ext cx="3789000" cy="9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забули адресу своєї електронної пошти або пароль, зверніться по допомогу до вашого адміністратора.</a:t>
            </a:r>
            <a:endParaRPr sz="1200" b="1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0" y="1254050"/>
            <a:ext cx="3190900" cy="352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550" y="1254050"/>
            <a:ext cx="2749290" cy="30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750" y="2147150"/>
            <a:ext cx="3681098" cy="280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775" y="2147150"/>
            <a:ext cx="3352226" cy="29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52400"/>
            <a:ext cx="4340565" cy="18058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2"/>
          <p:cNvSpPr txBox="1"/>
          <p:nvPr/>
        </p:nvSpPr>
        <p:spPr>
          <a:xfrm>
            <a:off x="4646700" y="563775"/>
            <a:ext cx="38004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 можете додавати рядки і стовпці для створення шкали Лайкерта за допомогою запитань</a:t>
            </a:r>
            <a:endParaRPr/>
          </a:p>
        </p:txBody>
      </p:sp>
      <p:sp>
        <p:nvSpPr>
          <p:cNvPr id="417" name="Google Shape;417;p42"/>
          <p:cNvSpPr/>
          <p:nvPr/>
        </p:nvSpPr>
        <p:spPr>
          <a:xfrm rot="1119059">
            <a:off x="4365446" y="1420299"/>
            <a:ext cx="704497" cy="12073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2"/>
          <p:cNvSpPr/>
          <p:nvPr/>
        </p:nvSpPr>
        <p:spPr>
          <a:xfrm>
            <a:off x="5272725" y="3153100"/>
            <a:ext cx="639000" cy="10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2"/>
          <p:cNvSpPr txBox="1"/>
          <p:nvPr/>
        </p:nvSpPr>
        <p:spPr>
          <a:xfrm>
            <a:off x="155725" y="4356875"/>
            <a:ext cx="1458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 Скріни збережено з оригінальної презентації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25" y="1164700"/>
            <a:ext cx="4641952" cy="200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5" name="Google Shape;425;p43"/>
          <p:cNvSpPr txBox="1"/>
          <p:nvPr/>
        </p:nvSpPr>
        <p:spPr>
          <a:xfrm>
            <a:off x="431475" y="240625"/>
            <a:ext cx="76422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Відповіді можна побачити у вигляді графіка або експортувати в Google-таблиці (чи в Excel)</a:t>
            </a:r>
            <a:endParaRPr/>
          </a:p>
        </p:txBody>
      </p:sp>
      <p:pic>
        <p:nvPicPr>
          <p:cNvPr id="426" name="Google Shape;4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226" y="1179425"/>
            <a:ext cx="3287774" cy="278464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7" name="Google Shape;427;p43"/>
          <p:cNvSpPr/>
          <p:nvPr/>
        </p:nvSpPr>
        <p:spPr>
          <a:xfrm>
            <a:off x="3438950" y="614025"/>
            <a:ext cx="414900" cy="663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3"/>
          <p:cNvSpPr/>
          <p:nvPr/>
        </p:nvSpPr>
        <p:spPr>
          <a:xfrm>
            <a:off x="6686375" y="626875"/>
            <a:ext cx="414900" cy="663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3"/>
          <p:cNvSpPr txBox="1"/>
          <p:nvPr/>
        </p:nvSpPr>
        <p:spPr>
          <a:xfrm>
            <a:off x="155725" y="4356875"/>
            <a:ext cx="1458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 Скріни збережено з оригінальної презентації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827" y="152400"/>
            <a:ext cx="4314826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4" descr="Screenshot 2016-08-11 at 10.36.5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325" y="2571750"/>
            <a:ext cx="4401401" cy="236735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4"/>
          <p:cNvSpPr txBox="1"/>
          <p:nvPr/>
        </p:nvSpPr>
        <p:spPr>
          <a:xfrm>
            <a:off x="914400" y="61725"/>
            <a:ext cx="3000000" cy="1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Відгуки </a:t>
            </a:r>
            <a:r>
              <a:rPr lang="uk-UA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студентів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і батьків</a:t>
            </a:r>
            <a:endParaRPr sz="1100" dirty="0"/>
          </a:p>
        </p:txBody>
      </p:sp>
      <p:sp>
        <p:nvSpPr>
          <p:cNvPr id="437" name="Google Shape;437;p44"/>
          <p:cNvSpPr txBox="1"/>
          <p:nvPr/>
        </p:nvSpPr>
        <p:spPr>
          <a:xfrm>
            <a:off x="339075" y="1274925"/>
            <a:ext cx="32049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Використовуйте Google-форми як інструмент для зворотного зв'язку </a:t>
            </a:r>
            <a:r>
              <a:rPr lang="uk-UA" dirty="0" smtClean="0"/>
              <a:t>студентів</a:t>
            </a:r>
            <a:r>
              <a:rPr lang="en" dirty="0" smtClean="0"/>
              <a:t> </a:t>
            </a:r>
            <a:r>
              <a:rPr lang="en" dirty="0"/>
              <a:t>і батьків.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Збирайте відгуки після батьківських зборів або </a:t>
            </a:r>
            <a:r>
              <a:rPr lang="uk-UA" dirty="0" smtClean="0"/>
              <a:t>іншого</a:t>
            </a:r>
            <a:r>
              <a:rPr lang="en" dirty="0" smtClean="0"/>
              <a:t> </a:t>
            </a:r>
            <a:r>
              <a:rPr lang="en" dirty="0"/>
              <a:t>заходу, щоб інформувати про майбутні рішення.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Створіть опитування «Розкажіть мені про себе», щоб краще пізнати своїх </a:t>
            </a:r>
            <a:r>
              <a:rPr lang="uk-UA" dirty="0" smtClean="0"/>
              <a:t>студентів</a:t>
            </a:r>
            <a:r>
              <a:rPr lang="en" dirty="0" smtClean="0"/>
              <a:t>, </a:t>
            </a:r>
            <a:r>
              <a:rPr lang="en" dirty="0"/>
              <a:t>і використовуйте функцію «Графіки» для графічного представлення результатів.</a:t>
            </a:r>
            <a:endParaRPr dirty="0"/>
          </a:p>
        </p:txBody>
      </p:sp>
      <p:pic>
        <p:nvPicPr>
          <p:cNvPr id="438" name="Google Shape;43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52400"/>
            <a:ext cx="621418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4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 txBox="1"/>
          <p:nvPr/>
        </p:nvSpPr>
        <p:spPr>
          <a:xfrm>
            <a:off x="152400" y="1965350"/>
            <a:ext cx="84330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Щоб запланувати віртуальний урок, на вкладці "Завдання" натисніть “Google Календар”</a:t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4386825" y="3674000"/>
            <a:ext cx="852600" cy="22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8291500" y="0"/>
            <a:ext cx="852600" cy="82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825" y="215925"/>
            <a:ext cx="6498326" cy="1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5"/>
          <p:cNvSpPr/>
          <p:nvPr/>
        </p:nvSpPr>
        <p:spPr>
          <a:xfrm>
            <a:off x="3303225" y="163700"/>
            <a:ext cx="1203300" cy="656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5"/>
          <p:cNvSpPr/>
          <p:nvPr/>
        </p:nvSpPr>
        <p:spPr>
          <a:xfrm rot="727608">
            <a:off x="4424691" y="606241"/>
            <a:ext cx="1423771" cy="415769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5"/>
          <p:cNvSpPr/>
          <p:nvPr/>
        </p:nvSpPr>
        <p:spPr>
          <a:xfrm>
            <a:off x="5852525" y="622350"/>
            <a:ext cx="1619400" cy="76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1" name="Google Shape;45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00" y="2370049"/>
            <a:ext cx="3719225" cy="20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5"/>
          <p:cNvSpPr/>
          <p:nvPr/>
        </p:nvSpPr>
        <p:spPr>
          <a:xfrm>
            <a:off x="1214075" y="2699675"/>
            <a:ext cx="2832900" cy="546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5"/>
          <p:cNvSpPr txBox="1"/>
          <p:nvPr/>
        </p:nvSpPr>
        <p:spPr>
          <a:xfrm>
            <a:off x="2344500" y="2749625"/>
            <a:ext cx="2535000" cy="1214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 сторінці календаря натисніть кнопку «Створити»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Це відкриє вікно праворуч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4" name="Google Shape;45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825" y="2435100"/>
            <a:ext cx="2806734" cy="24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6"/>
          <p:cNvSpPr txBox="1"/>
          <p:nvPr/>
        </p:nvSpPr>
        <p:spPr>
          <a:xfrm>
            <a:off x="383975" y="124941"/>
            <a:ext cx="46047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Після збереження зустріч буде додана у ваш календар і в календар </a:t>
            </a:r>
            <a:r>
              <a:rPr lang="uk-UA" dirty="0" smtClean="0"/>
              <a:t>студентів</a:t>
            </a:r>
            <a:r>
              <a:rPr lang="en" dirty="0" smtClean="0"/>
              <a:t> вашо</a:t>
            </a:r>
            <a:r>
              <a:rPr lang="uk-UA" dirty="0" smtClean="0"/>
              <a:t>ї групи</a:t>
            </a:r>
            <a:endParaRPr dirty="0"/>
          </a:p>
        </p:txBody>
      </p:sp>
      <p:pic>
        <p:nvPicPr>
          <p:cNvPr id="460" name="Google Shape;4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5" y="1845376"/>
            <a:ext cx="4407077" cy="1377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p46"/>
          <p:cNvCxnSpPr/>
          <p:nvPr/>
        </p:nvCxnSpPr>
        <p:spPr>
          <a:xfrm rot="10800000" flipH="1">
            <a:off x="3758675" y="1573000"/>
            <a:ext cx="1288200" cy="9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46"/>
          <p:cNvCxnSpPr/>
          <p:nvPr/>
        </p:nvCxnSpPr>
        <p:spPr>
          <a:xfrm>
            <a:off x="3758675" y="2892925"/>
            <a:ext cx="1230000" cy="6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3" name="Google Shape;46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150" y="1558150"/>
            <a:ext cx="3918624" cy="202720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"/>
          <p:cNvSpPr txBox="1">
            <a:spLocks noGrp="1"/>
          </p:cNvSpPr>
          <p:nvPr>
            <p:ph type="ctrTitle"/>
          </p:nvPr>
        </p:nvSpPr>
        <p:spPr>
          <a:xfrm>
            <a:off x="311708" y="1125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 використовувати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Google-клас</a:t>
            </a:r>
            <a:endParaRPr/>
          </a:p>
        </p:txBody>
      </p:sp>
      <p:sp>
        <p:nvSpPr>
          <p:cNvPr id="469" name="Google Shape;469;p47"/>
          <p:cNvSpPr txBox="1">
            <a:spLocks noGrp="1"/>
          </p:cNvSpPr>
          <p:nvPr>
            <p:ph type="subTitle" idx="1"/>
          </p:nvPr>
        </p:nvSpPr>
        <p:spPr>
          <a:xfrm>
            <a:off x="311700" y="3215125"/>
            <a:ext cx="8520600" cy="11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для </a:t>
            </a:r>
            <a:r>
              <a:rPr lang="uk-UA" dirty="0" smtClean="0"/>
              <a:t>студентів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"/>
          <p:cNvSpPr txBox="1"/>
          <p:nvPr/>
        </p:nvSpPr>
        <p:spPr>
          <a:xfrm>
            <a:off x="1044825" y="244225"/>
            <a:ext cx="76383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Стрічка новин</a:t>
            </a:r>
            <a:endParaRPr/>
          </a:p>
        </p:txBody>
      </p:sp>
      <p:pic>
        <p:nvPicPr>
          <p:cNvPr id="475" name="Google Shape;4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775" y="835877"/>
            <a:ext cx="7410002" cy="23843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48"/>
          <p:cNvCxnSpPr/>
          <p:nvPr/>
        </p:nvCxnSpPr>
        <p:spPr>
          <a:xfrm rot="10800000">
            <a:off x="4745900" y="2562900"/>
            <a:ext cx="1416900" cy="8541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7" name="Google Shape;477;p48"/>
          <p:cNvSpPr txBox="1"/>
          <p:nvPr/>
        </p:nvSpPr>
        <p:spPr>
          <a:xfrm>
            <a:off x="6151275" y="3081900"/>
            <a:ext cx="1875300" cy="1555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Тут можна поставити запитання для </a:t>
            </a:r>
            <a:r>
              <a:rPr lang="uk-UA" dirty="0" smtClean="0">
                <a:solidFill>
                  <a:schemeClr val="dk1"/>
                </a:solidFill>
              </a:rPr>
              <a:t>викладача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або опублікувати що-небудь для </a:t>
            </a:r>
            <a:r>
              <a:rPr lang="uk-UA" dirty="0" smtClean="0">
                <a:solidFill>
                  <a:schemeClr val="dk1"/>
                </a:solidFill>
              </a:rPr>
              <a:t>однокурсників</a:t>
            </a:r>
            <a:endParaRPr dirty="0"/>
          </a:p>
        </p:txBody>
      </p:sp>
      <p:sp>
        <p:nvSpPr>
          <p:cNvPr id="478" name="Google Shape;478;p48"/>
          <p:cNvSpPr/>
          <p:nvPr/>
        </p:nvSpPr>
        <p:spPr>
          <a:xfrm>
            <a:off x="3117025" y="3140750"/>
            <a:ext cx="337200" cy="465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8"/>
          <p:cNvSpPr txBox="1"/>
          <p:nvPr/>
        </p:nvSpPr>
        <p:spPr>
          <a:xfrm>
            <a:off x="2537375" y="3606050"/>
            <a:ext cx="1875300" cy="1426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тут ви побачите майбутні завдання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(Додаткову інформацію подивіться на наступному слайді)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48"/>
          <p:cNvSpPr/>
          <p:nvPr/>
        </p:nvSpPr>
        <p:spPr>
          <a:xfrm>
            <a:off x="4581225" y="580900"/>
            <a:ext cx="337200" cy="30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8"/>
          <p:cNvSpPr/>
          <p:nvPr/>
        </p:nvSpPr>
        <p:spPr>
          <a:xfrm rot="-3247319">
            <a:off x="404164" y="1127360"/>
            <a:ext cx="863049" cy="5096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8"/>
          <p:cNvSpPr txBox="1"/>
          <p:nvPr/>
        </p:nvSpPr>
        <p:spPr>
          <a:xfrm>
            <a:off x="65000" y="1578050"/>
            <a:ext cx="1693800" cy="596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головне меню</a:t>
            </a:r>
            <a:endParaRPr/>
          </a:p>
        </p:txBody>
      </p:sp>
      <p:pic>
        <p:nvPicPr>
          <p:cNvPr id="483" name="Google Shape;48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00" y="2217775"/>
            <a:ext cx="2308776" cy="2815075"/>
          </a:xfrm>
          <a:prstGeom prst="rect">
            <a:avLst/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 txBox="1"/>
          <p:nvPr/>
        </p:nvSpPr>
        <p:spPr>
          <a:xfrm>
            <a:off x="51875" y="58750"/>
            <a:ext cx="4978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 повний вигляд завдання</a:t>
            </a:r>
            <a:endParaRPr/>
          </a:p>
        </p:txBody>
      </p:sp>
      <p:pic>
        <p:nvPicPr>
          <p:cNvPr id="489" name="Google Shape;4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88" y="1326175"/>
            <a:ext cx="8686023" cy="2957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0" name="Google Shape;490;p49"/>
          <p:cNvCxnSpPr/>
          <p:nvPr/>
        </p:nvCxnSpPr>
        <p:spPr>
          <a:xfrm flipH="1">
            <a:off x="3231950" y="570425"/>
            <a:ext cx="1651200" cy="19398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p49"/>
          <p:cNvCxnSpPr/>
          <p:nvPr/>
        </p:nvCxnSpPr>
        <p:spPr>
          <a:xfrm rot="10800000">
            <a:off x="1579325" y="4140250"/>
            <a:ext cx="69300" cy="6309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2" name="Google Shape;492;p49"/>
          <p:cNvSpPr txBox="1"/>
          <p:nvPr/>
        </p:nvSpPr>
        <p:spPr>
          <a:xfrm>
            <a:off x="1454250" y="4533175"/>
            <a:ext cx="2394000" cy="51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Публічний коментар</a:t>
            </a:r>
            <a:endParaRPr/>
          </a:p>
        </p:txBody>
      </p:sp>
      <p:cxnSp>
        <p:nvCxnSpPr>
          <p:cNvPr id="493" name="Google Shape;493;p49"/>
          <p:cNvCxnSpPr/>
          <p:nvPr/>
        </p:nvCxnSpPr>
        <p:spPr>
          <a:xfrm flipH="1">
            <a:off x="3308000" y="3149050"/>
            <a:ext cx="893700" cy="393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4" name="Google Shape;494;p49"/>
          <p:cNvSpPr txBox="1"/>
          <p:nvPr/>
        </p:nvSpPr>
        <p:spPr>
          <a:xfrm>
            <a:off x="4201700" y="2853250"/>
            <a:ext cx="2316300" cy="77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Вкладення, яке є частиною завдання.</a:t>
            </a:r>
            <a:endParaRPr/>
          </a:p>
        </p:txBody>
      </p:sp>
      <p:cxnSp>
        <p:nvCxnSpPr>
          <p:cNvPr id="495" name="Google Shape;495;p49"/>
          <p:cNvCxnSpPr/>
          <p:nvPr/>
        </p:nvCxnSpPr>
        <p:spPr>
          <a:xfrm rot="10800000" flipH="1">
            <a:off x="6936950" y="3568575"/>
            <a:ext cx="383400" cy="6396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6" name="Google Shape;496;p49"/>
          <p:cNvSpPr txBox="1"/>
          <p:nvPr/>
        </p:nvSpPr>
        <p:spPr>
          <a:xfrm>
            <a:off x="6300550" y="3827175"/>
            <a:ext cx="2532300" cy="58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Особисте повідомлення для </a:t>
            </a:r>
            <a:r>
              <a:rPr lang="uk-UA" dirty="0" smtClean="0"/>
              <a:t>викладача</a:t>
            </a:r>
            <a:endParaRPr dirty="0"/>
          </a:p>
        </p:txBody>
      </p:sp>
      <p:sp>
        <p:nvSpPr>
          <p:cNvPr id="497" name="Google Shape;497;p49"/>
          <p:cNvSpPr/>
          <p:nvPr/>
        </p:nvSpPr>
        <p:spPr>
          <a:xfrm>
            <a:off x="7510525" y="791950"/>
            <a:ext cx="587700" cy="86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9"/>
          <p:cNvSpPr txBox="1"/>
          <p:nvPr/>
        </p:nvSpPr>
        <p:spPr>
          <a:xfrm>
            <a:off x="4874500" y="152400"/>
            <a:ext cx="4174500" cy="100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Тут ви відправляєте завдання. Зверніть особливу увагу на інструкції, тому що </a:t>
            </a:r>
            <a:r>
              <a:rPr lang="en" dirty="0" smtClean="0"/>
              <a:t>в</a:t>
            </a:r>
            <a:r>
              <a:rPr lang="uk-UA" dirty="0" err="1" smtClean="0"/>
              <a:t>икладач</a:t>
            </a:r>
            <a:r>
              <a:rPr lang="en" dirty="0" smtClean="0"/>
              <a:t> </a:t>
            </a:r>
            <a:r>
              <a:rPr lang="en" dirty="0"/>
              <a:t>може додати документ, в якому ви повинні працювати.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75" y="573775"/>
            <a:ext cx="3093900" cy="38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0"/>
          <p:cNvSpPr/>
          <p:nvPr/>
        </p:nvSpPr>
        <p:spPr>
          <a:xfrm>
            <a:off x="2088075" y="2057625"/>
            <a:ext cx="1124700" cy="363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0"/>
          <p:cNvSpPr txBox="1"/>
          <p:nvPr/>
        </p:nvSpPr>
        <p:spPr>
          <a:xfrm>
            <a:off x="2489675" y="1833150"/>
            <a:ext cx="3603600" cy="904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Тут ви можете додати файли з папки курсу (з google-диску), URL-адреси сайтів, або файли з комп'ютера.</a:t>
            </a:r>
            <a:endParaRPr/>
          </a:p>
        </p:txBody>
      </p:sp>
      <p:sp>
        <p:nvSpPr>
          <p:cNvPr id="506" name="Google Shape;506;p50"/>
          <p:cNvSpPr txBox="1"/>
          <p:nvPr/>
        </p:nvSpPr>
        <p:spPr>
          <a:xfrm>
            <a:off x="4121275" y="307350"/>
            <a:ext cx="36990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Якщо </a:t>
            </a:r>
            <a:r>
              <a:rPr lang="uk-UA" dirty="0" smtClean="0"/>
              <a:t>викладач</a:t>
            </a:r>
            <a:r>
              <a:rPr lang="en" dirty="0" smtClean="0"/>
              <a:t> </a:t>
            </a:r>
            <a:r>
              <a:rPr lang="en" dirty="0"/>
              <a:t>не вказав формат документа, ви можете відправити своє завдання кількома способами.</a:t>
            </a:r>
            <a:endParaRPr dirty="0"/>
          </a:p>
        </p:txBody>
      </p:sp>
      <p:sp>
        <p:nvSpPr>
          <p:cNvPr id="507" name="Google Shape;507;p50"/>
          <p:cNvSpPr txBox="1"/>
          <p:nvPr/>
        </p:nvSpPr>
        <p:spPr>
          <a:xfrm>
            <a:off x="2253625" y="2936175"/>
            <a:ext cx="3699000" cy="2039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документи</a:t>
            </a:r>
            <a:r>
              <a:rPr lang="en">
                <a:solidFill>
                  <a:schemeClr val="dk1"/>
                </a:solidFill>
              </a:rPr>
              <a:t> (аналог Microsoft Word)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презентації (аналог Microsoft PowerPoint)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таблиці (аналог Microsoft Excel)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малюнки (отлично подходит для создания изображений или математических формул)</a:t>
            </a:r>
            <a:endParaRPr/>
          </a:p>
        </p:txBody>
      </p:sp>
      <p:pic>
        <p:nvPicPr>
          <p:cNvPr id="508" name="Google Shape;50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675" y="1544250"/>
            <a:ext cx="2745925" cy="233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1"/>
          <p:cNvSpPr txBox="1"/>
          <p:nvPr/>
        </p:nvSpPr>
        <p:spPr>
          <a:xfrm>
            <a:off x="1918700" y="0"/>
            <a:ext cx="5522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Ви можете побачити вміст і завдання на семестр в цій вкладці</a:t>
            </a:r>
            <a:endParaRPr/>
          </a:p>
        </p:txBody>
      </p:sp>
      <p:pic>
        <p:nvPicPr>
          <p:cNvPr id="514" name="Google Shape;51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00" y="713775"/>
            <a:ext cx="7873700" cy="4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1"/>
          <p:cNvSpPr/>
          <p:nvPr/>
        </p:nvSpPr>
        <p:spPr>
          <a:xfrm>
            <a:off x="4526650" y="418050"/>
            <a:ext cx="406200" cy="371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6" name="Google Shape;516;p51"/>
          <p:cNvCxnSpPr/>
          <p:nvPr/>
        </p:nvCxnSpPr>
        <p:spPr>
          <a:xfrm rot="10800000">
            <a:off x="6062900" y="1652125"/>
            <a:ext cx="51900" cy="15216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7" name="Google Shape;517;p51"/>
          <p:cNvSpPr txBox="1"/>
          <p:nvPr/>
        </p:nvSpPr>
        <p:spPr>
          <a:xfrm>
            <a:off x="5097250" y="3142025"/>
            <a:ext cx="1595100" cy="1429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Ваш календар з усіма строками та розкладом віртуальних занять</a:t>
            </a:r>
            <a:endParaRPr b="1"/>
          </a:p>
        </p:txBody>
      </p:sp>
      <p:cxnSp>
        <p:nvCxnSpPr>
          <p:cNvPr id="518" name="Google Shape;518;p51"/>
          <p:cNvCxnSpPr/>
          <p:nvPr/>
        </p:nvCxnSpPr>
        <p:spPr>
          <a:xfrm rot="10800000">
            <a:off x="7822125" y="1661000"/>
            <a:ext cx="734700" cy="6309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9" name="Google Shape;519;p51"/>
          <p:cNvSpPr txBox="1"/>
          <p:nvPr/>
        </p:nvSpPr>
        <p:spPr>
          <a:xfrm>
            <a:off x="7749150" y="2215700"/>
            <a:ext cx="1209900" cy="84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спільні документи класу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62"/>
            <a:ext cx="9143998" cy="436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 rot="10800000" flipH="1">
            <a:off x="6452950" y="255725"/>
            <a:ext cx="1633200" cy="69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6"/>
          <p:cNvCxnSpPr/>
          <p:nvPr/>
        </p:nvCxnSpPr>
        <p:spPr>
          <a:xfrm rot="10800000">
            <a:off x="8908900" y="394925"/>
            <a:ext cx="87000" cy="501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6"/>
          <p:cNvSpPr txBox="1"/>
          <p:nvPr/>
        </p:nvSpPr>
        <p:spPr>
          <a:xfrm>
            <a:off x="5714400" y="3313200"/>
            <a:ext cx="3145800" cy="1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16"/>
          <p:cNvCxnSpPr/>
          <p:nvPr/>
        </p:nvCxnSpPr>
        <p:spPr>
          <a:xfrm rot="10800000" flipH="1">
            <a:off x="530950" y="2345100"/>
            <a:ext cx="5364600" cy="82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6"/>
          <p:cNvCxnSpPr/>
          <p:nvPr/>
        </p:nvCxnSpPr>
        <p:spPr>
          <a:xfrm flipH="1">
            <a:off x="5077050" y="3128800"/>
            <a:ext cx="2047800" cy="205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81" name="Google Shape;81;p16"/>
          <p:cNvSpPr/>
          <p:nvPr/>
        </p:nvSpPr>
        <p:spPr>
          <a:xfrm>
            <a:off x="345575" y="950400"/>
            <a:ext cx="2748900" cy="1131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75275" y="958725"/>
            <a:ext cx="268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Натисніть на цю іконку, щоб увійти в Google-клас.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Можливо, вам доведеться прокрутити вниз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04125" y="3547275"/>
            <a:ext cx="2459100" cy="1214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63" y="3623475"/>
            <a:ext cx="2376224" cy="11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rot="-5400000">
            <a:off x="1553750" y="2461800"/>
            <a:ext cx="1476300" cy="717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190650" y="958713"/>
            <a:ext cx="2878800" cy="2092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339" y="1029701"/>
            <a:ext cx="2709561" cy="9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7548400" y="1783725"/>
            <a:ext cx="537900" cy="442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241675" y="2234702"/>
            <a:ext cx="2689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На сторінці Google у правому верхньому куті натисніть цю кнопку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7730250" y="507425"/>
            <a:ext cx="717300" cy="44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450" y="76212"/>
            <a:ext cx="9143998" cy="436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7"/>
          <p:cNvCxnSpPr/>
          <p:nvPr/>
        </p:nvCxnSpPr>
        <p:spPr>
          <a:xfrm rot="10800000" flipH="1">
            <a:off x="6001150" y="348400"/>
            <a:ext cx="2015700" cy="70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7"/>
          <p:cNvCxnSpPr/>
          <p:nvPr/>
        </p:nvCxnSpPr>
        <p:spPr>
          <a:xfrm rot="10800000">
            <a:off x="8897400" y="464425"/>
            <a:ext cx="209700" cy="622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7"/>
          <p:cNvCxnSpPr/>
          <p:nvPr/>
        </p:nvCxnSpPr>
        <p:spPr>
          <a:xfrm flipH="1">
            <a:off x="3949600" y="2911425"/>
            <a:ext cx="3231900" cy="2134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99" name="Google Shape;99;p17"/>
          <p:cNvCxnSpPr/>
          <p:nvPr/>
        </p:nvCxnSpPr>
        <p:spPr>
          <a:xfrm rot="10800000" flipH="1">
            <a:off x="2697900" y="2650025"/>
            <a:ext cx="3198000" cy="698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00" name="Google Shape;100;p17"/>
          <p:cNvSpPr/>
          <p:nvPr/>
        </p:nvSpPr>
        <p:spPr>
          <a:xfrm>
            <a:off x="300850" y="1038400"/>
            <a:ext cx="4145400" cy="1669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407600" y="1086925"/>
            <a:ext cx="39594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Якщо ваші </a:t>
            </a:r>
            <a:r>
              <a:rPr lang="uk-UA" dirty="0" smtClean="0">
                <a:solidFill>
                  <a:schemeClr val="dk1"/>
                </a:solidFill>
              </a:rPr>
              <a:t>групи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вже створені, вони будуть в цьому розділі.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Якщо ви хочете долучитись до </a:t>
            </a:r>
            <a:r>
              <a:rPr lang="en" dirty="0" smtClean="0"/>
              <a:t>іншо</a:t>
            </a:r>
            <a:r>
              <a:rPr lang="uk-UA" dirty="0" smtClean="0"/>
              <a:t>ї</a:t>
            </a:r>
            <a:r>
              <a:rPr lang="en" dirty="0" smtClean="0"/>
              <a:t> </a:t>
            </a:r>
            <a:r>
              <a:rPr lang="uk-UA" dirty="0" smtClean="0"/>
              <a:t>групи</a:t>
            </a:r>
            <a:r>
              <a:rPr lang="en" dirty="0" smtClean="0"/>
              <a:t> </a:t>
            </a:r>
            <a:r>
              <a:rPr lang="en" dirty="0"/>
              <a:t>або створити новий (ваші </a:t>
            </a:r>
            <a:r>
              <a:rPr lang="uk-UA" dirty="0"/>
              <a:t> </a:t>
            </a:r>
            <a:r>
              <a:rPr lang="uk-UA" dirty="0" smtClean="0"/>
              <a:t>студенти </a:t>
            </a:r>
            <a:r>
              <a:rPr lang="en" dirty="0" smtClean="0"/>
              <a:t>також </a:t>
            </a:r>
            <a:r>
              <a:rPr lang="en" dirty="0"/>
              <a:t>можуть долучитись до </a:t>
            </a:r>
            <a:r>
              <a:rPr lang="en" dirty="0" smtClean="0"/>
              <a:t>вашо</a:t>
            </a:r>
            <a:r>
              <a:rPr lang="uk-UA" dirty="0" smtClean="0"/>
              <a:t>ї</a:t>
            </a:r>
            <a:r>
              <a:rPr lang="en" dirty="0" smtClean="0"/>
              <a:t> </a:t>
            </a:r>
            <a:r>
              <a:rPr lang="uk-UA" dirty="0" smtClean="0"/>
              <a:t>групи</a:t>
            </a:r>
            <a:r>
              <a:rPr lang="en" dirty="0" smtClean="0"/>
              <a:t> </a:t>
            </a:r>
            <a:r>
              <a:rPr lang="en" dirty="0"/>
              <a:t>за допомогою цього методу)</a:t>
            </a:r>
            <a:endParaRPr dirty="0"/>
          </a:p>
        </p:txBody>
      </p:sp>
      <p:sp>
        <p:nvSpPr>
          <p:cNvPr id="102" name="Google Shape;102;p17"/>
          <p:cNvSpPr/>
          <p:nvPr/>
        </p:nvSpPr>
        <p:spPr>
          <a:xfrm>
            <a:off x="4446250" y="1924600"/>
            <a:ext cx="1158900" cy="32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0" y="4053875"/>
            <a:ext cx="9107100" cy="10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700" y="3000367"/>
            <a:ext cx="2854500" cy="2046083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p17"/>
          <p:cNvSpPr/>
          <p:nvPr/>
        </p:nvSpPr>
        <p:spPr>
          <a:xfrm>
            <a:off x="6052375" y="1038400"/>
            <a:ext cx="3054600" cy="2092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469" y="1055200"/>
            <a:ext cx="2880481" cy="9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6485200" y="1662913"/>
            <a:ext cx="537900" cy="51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6234925" y="2265313"/>
            <a:ext cx="2689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Натисніть значок плюса, щоб долучитись до </a:t>
            </a:r>
            <a:r>
              <a:rPr lang="uk-UA" dirty="0" smtClean="0">
                <a:solidFill>
                  <a:schemeClr val="dk1"/>
                </a:solidFill>
              </a:rPr>
              <a:t>групи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(або створити новий)</a:t>
            </a:r>
            <a:endParaRPr dirty="0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9585" y="3188812"/>
            <a:ext cx="2232740" cy="16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3949600" y="4210213"/>
            <a:ext cx="786000" cy="44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4662250" y="4053875"/>
            <a:ext cx="3270000" cy="809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Щоб увійти у </a:t>
            </a:r>
            <a:r>
              <a:rPr lang="uk-UA" dirty="0" smtClean="0">
                <a:solidFill>
                  <a:schemeClr val="dk1"/>
                </a:solidFill>
              </a:rPr>
              <a:t>групу</a:t>
            </a:r>
            <a:r>
              <a:rPr lang="en" dirty="0" smtClean="0">
                <a:solidFill>
                  <a:schemeClr val="dk1"/>
                </a:solidFill>
              </a:rPr>
              <a:t>, </a:t>
            </a:r>
            <a:r>
              <a:rPr lang="uk-UA" dirty="0" smtClean="0">
                <a:solidFill>
                  <a:schemeClr val="dk1"/>
                </a:solidFill>
              </a:rPr>
              <a:t>студентам </a:t>
            </a:r>
            <a:r>
              <a:rPr lang="en" dirty="0" smtClean="0">
                <a:solidFill>
                  <a:schemeClr val="dk1"/>
                </a:solidFill>
              </a:rPr>
              <a:t>знадобиться </a:t>
            </a:r>
            <a:r>
              <a:rPr lang="en" dirty="0">
                <a:solidFill>
                  <a:schemeClr val="dk1"/>
                </a:solidFill>
              </a:rPr>
              <a:t>код </a:t>
            </a:r>
            <a:r>
              <a:rPr lang="uk-UA" dirty="0" smtClean="0">
                <a:solidFill>
                  <a:schemeClr val="dk1"/>
                </a:solidFill>
              </a:rPr>
              <a:t>групи</a:t>
            </a:r>
            <a:r>
              <a:rPr lang="en" dirty="0" smtClean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(Він пояснюється далі)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3206450" y="109275"/>
            <a:ext cx="33045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Щоб додати </a:t>
            </a:r>
            <a:r>
              <a:rPr lang="en" dirty="0" smtClean="0"/>
              <a:t>нов</a:t>
            </a:r>
            <a:r>
              <a:rPr lang="uk-UA" dirty="0" smtClean="0"/>
              <a:t>у групу</a:t>
            </a:r>
            <a:r>
              <a:rPr lang="en" dirty="0" smtClean="0"/>
              <a:t>, </a:t>
            </a:r>
            <a:r>
              <a:rPr lang="en" dirty="0"/>
              <a:t>натисніть на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«Плюс» і виберіть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«Створити </a:t>
            </a:r>
            <a:r>
              <a:rPr lang="en" dirty="0" smtClean="0"/>
              <a:t>клас</a:t>
            </a:r>
            <a:r>
              <a:rPr lang="uk-UA" dirty="0" smtClean="0"/>
              <a:t>»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117" name="Google Shape;117;p18"/>
          <p:cNvSpPr txBox="1"/>
          <p:nvPr/>
        </p:nvSpPr>
        <p:spPr>
          <a:xfrm>
            <a:off x="1184625" y="1461725"/>
            <a:ext cx="36513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Напишіть назву для </a:t>
            </a:r>
            <a:r>
              <a:rPr lang="uk-UA" dirty="0" smtClean="0"/>
              <a:t>групи</a:t>
            </a:r>
            <a:r>
              <a:rPr lang="en" dirty="0" smtClean="0"/>
              <a:t>. </a:t>
            </a:r>
            <a:r>
              <a:rPr lang="en" dirty="0"/>
              <a:t>Не хвилюйтеся, ви зможете відредагувати її пізніше</a:t>
            </a:r>
            <a:endParaRPr dirty="0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0" y="109275"/>
            <a:ext cx="2650124" cy="1382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9" name="Google Shape;119;p18"/>
          <p:cNvCxnSpPr>
            <a:stCxn id="116" idx="1"/>
          </p:cNvCxnSpPr>
          <p:nvPr/>
        </p:nvCxnSpPr>
        <p:spPr>
          <a:xfrm flipH="1">
            <a:off x="1390550" y="551175"/>
            <a:ext cx="1815900" cy="619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8"/>
          <p:cNvCxnSpPr>
            <a:stCxn id="116" idx="1"/>
          </p:cNvCxnSpPr>
          <p:nvPr/>
        </p:nvCxnSpPr>
        <p:spPr>
          <a:xfrm flipH="1">
            <a:off x="2201450" y="551175"/>
            <a:ext cx="1005000" cy="1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51" y="2306275"/>
            <a:ext cx="3043299" cy="2200051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18"/>
          <p:cNvSpPr/>
          <p:nvPr/>
        </p:nvSpPr>
        <p:spPr>
          <a:xfrm>
            <a:off x="620400" y="1426000"/>
            <a:ext cx="511200" cy="97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400" y="4097296"/>
            <a:ext cx="5937549" cy="800082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18"/>
          <p:cNvSpPr/>
          <p:nvPr/>
        </p:nvSpPr>
        <p:spPr>
          <a:xfrm>
            <a:off x="5203375" y="3968625"/>
            <a:ext cx="750300" cy="725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Google Shape;125;p18"/>
          <p:cNvCxnSpPr/>
          <p:nvPr/>
        </p:nvCxnSpPr>
        <p:spPr>
          <a:xfrm>
            <a:off x="3564254" y="2076857"/>
            <a:ext cx="1962000" cy="2152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4039" y="1051828"/>
            <a:ext cx="2953859" cy="2926426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7" name="Google Shape;127;p18"/>
          <p:cNvCxnSpPr/>
          <p:nvPr/>
        </p:nvCxnSpPr>
        <p:spPr>
          <a:xfrm rot="10800000" flipH="1">
            <a:off x="5653650" y="3902050"/>
            <a:ext cx="536400" cy="3273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" name="Google Shape;128;p18"/>
          <p:cNvSpPr txBox="1"/>
          <p:nvPr/>
        </p:nvSpPr>
        <p:spPr>
          <a:xfrm>
            <a:off x="6752600" y="3612375"/>
            <a:ext cx="2085300" cy="128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Крім редагування імені, в меню налаштувань є кілька корисних опцій. Будь ласка, вивчіть їх.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22275" y="30550"/>
            <a:ext cx="87828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Перший екран - це стрічка новин, в якій </a:t>
            </a:r>
            <a:r>
              <a:rPr lang="uk-UA" dirty="0" smtClean="0"/>
              <a:t>студенти </a:t>
            </a:r>
            <a:r>
              <a:rPr lang="en" dirty="0" smtClean="0"/>
              <a:t>бачать </a:t>
            </a:r>
            <a:r>
              <a:rPr lang="en" dirty="0"/>
              <a:t>свої строки, і ви можете публікувати важливі оголошення. Вони також можуть робити публічні коментарі, як у соціальних мережах.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3449"/>
            <a:ext cx="9050597" cy="35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 rot="-5673188">
            <a:off x="-98228" y="1147261"/>
            <a:ext cx="725590" cy="5338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90550" y="1716575"/>
            <a:ext cx="963600" cy="596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Головне меню</a:t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3612525" y="627250"/>
            <a:ext cx="587100" cy="560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 rot="-6803668">
            <a:off x="2099823" y="1812752"/>
            <a:ext cx="460888" cy="533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7785150" y="1762275"/>
            <a:ext cx="1287600" cy="596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Налаштування </a:t>
            </a:r>
            <a:r>
              <a:rPr lang="uk-UA" sz="1200" dirty="0" smtClean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групи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140" name="Google Shape;140;p19"/>
          <p:cNvSpPr/>
          <p:nvPr/>
        </p:nvSpPr>
        <p:spPr>
          <a:xfrm rot="-5398634">
            <a:off x="8455971" y="1118021"/>
            <a:ext cx="754800" cy="53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2160450" y="2389050"/>
            <a:ext cx="4823100" cy="36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2160450" y="2350950"/>
            <a:ext cx="55509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код для </a:t>
            </a:r>
            <a:r>
              <a:rPr lang="uk-UA" dirty="0" smtClean="0"/>
              <a:t>студентів</a:t>
            </a:r>
            <a:r>
              <a:rPr lang="en" dirty="0" smtClean="0"/>
              <a:t>, </a:t>
            </a:r>
            <a:r>
              <a:rPr lang="en" dirty="0"/>
              <a:t>щоб долучитися до </a:t>
            </a:r>
            <a:r>
              <a:rPr lang="en" dirty="0" smtClean="0"/>
              <a:t>вашо</a:t>
            </a:r>
            <a:r>
              <a:rPr lang="uk-UA" dirty="0" smtClean="0"/>
              <a:t>\</a:t>
            </a:r>
            <a:r>
              <a:rPr lang="en" dirty="0" smtClean="0"/>
              <a:t> </a:t>
            </a:r>
            <a:r>
              <a:rPr lang="uk-UA" dirty="0" smtClean="0"/>
              <a:t>групи</a:t>
            </a:r>
            <a:endParaRPr dirty="0"/>
          </a:p>
        </p:txBody>
      </p:sp>
      <p:sp>
        <p:nvSpPr>
          <p:cNvPr id="143" name="Google Shape;143;p19"/>
          <p:cNvSpPr txBox="1"/>
          <p:nvPr/>
        </p:nvSpPr>
        <p:spPr>
          <a:xfrm>
            <a:off x="559475" y="627250"/>
            <a:ext cx="29511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Як користуватися Google-клас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815200" y="164975"/>
            <a:ext cx="75987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Переходимо до розділу “Люди”.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Тут ви можете вручну </a:t>
            </a:r>
            <a:r>
              <a:rPr lang="en" b="1" dirty="0">
                <a:solidFill>
                  <a:srgbClr val="FF0000"/>
                </a:solidFill>
              </a:rPr>
              <a:t>(1)</a:t>
            </a:r>
            <a:r>
              <a:rPr lang="en" b="1" dirty="0"/>
              <a:t> </a:t>
            </a:r>
            <a:r>
              <a:rPr lang="en" dirty="0"/>
              <a:t>додати студентів на їхню адресу електронної пошти або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(2)</a:t>
            </a:r>
            <a:r>
              <a:rPr lang="en" dirty="0"/>
              <a:t> додати іншого викладача у ваш клас.</a:t>
            </a:r>
            <a:endParaRPr dirty="0"/>
          </a:p>
        </p:txBody>
      </p:sp>
      <p:sp>
        <p:nvSpPr>
          <p:cNvPr id="149" name="Google Shape;149;p20"/>
          <p:cNvSpPr txBox="1"/>
          <p:nvPr/>
        </p:nvSpPr>
        <p:spPr>
          <a:xfrm>
            <a:off x="7657025" y="3567100"/>
            <a:ext cx="56094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(1)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00" y="1354350"/>
            <a:ext cx="7598699" cy="411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4572000" y="1282875"/>
            <a:ext cx="873300" cy="660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7708975" y="2271025"/>
            <a:ext cx="426900" cy="271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8191625" y="2179225"/>
            <a:ext cx="5831400" cy="20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(2)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(1)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7708975" y="3715575"/>
            <a:ext cx="426900" cy="271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162125" y="126150"/>
            <a:ext cx="858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Сторінка “Завдання” є найважливішою.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Тут ви можете створювати онлайн-навчальний план, тестувати і </a:t>
            </a:r>
            <a:r>
              <a:rPr lang="en" dirty="0" smtClean="0"/>
              <a:t>перевіряти</a:t>
            </a:r>
            <a:r>
              <a:rPr lang="uk-UA" dirty="0" smtClean="0"/>
              <a:t> студентів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3925" y="941909"/>
            <a:ext cx="321750" cy="34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97" y="729750"/>
            <a:ext cx="8743155" cy="3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1246200" y="1902200"/>
            <a:ext cx="475500" cy="2007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4097825" y="773000"/>
            <a:ext cx="859800" cy="533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6744775" y="1760100"/>
            <a:ext cx="562800" cy="5337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6797800" y="2327863"/>
            <a:ext cx="2212500" cy="84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Папка онлайн-сховища загальних файлів для цього курсу.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220075" y="3909213"/>
            <a:ext cx="2823900" cy="116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Головна кнопка для створення навчальної програми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онлайн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(докладніше на наступних слайдах)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1749</Words>
  <Application>Microsoft Office PowerPoint</Application>
  <PresentationFormat>Экран (16:9)</PresentationFormat>
  <Paragraphs>219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Roboto</vt:lpstr>
      <vt:lpstr>Arial</vt:lpstr>
      <vt:lpstr>Simple Light</vt:lpstr>
      <vt:lpstr>Як використовувати  Google-клас</vt:lpstr>
      <vt:lpstr>Презентация PowerPoint</vt:lpstr>
      <vt:lpstr>Щоб увійти в Google, використовуйте акаунт своєї організації або Gmail для входу в систему: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використовувати Google-клас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використовувати  Google-клас</dc:title>
  <dc:creator>Лілія Буришин</dc:creator>
  <cp:lastModifiedBy>Лілія Буришин</cp:lastModifiedBy>
  <cp:revision>6</cp:revision>
  <dcterms:modified xsi:type="dcterms:W3CDTF">2020-10-11T17:14:49Z</dcterms:modified>
</cp:coreProperties>
</file>